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0" r:id="rId6"/>
    <p:sldId id="264" r:id="rId7"/>
    <p:sldId id="1047" r:id="rId8"/>
    <p:sldId id="1048" r:id="rId9"/>
    <p:sldId id="1049" r:id="rId10"/>
    <p:sldId id="1050" r:id="rId11"/>
    <p:sldId id="1052" r:id="rId12"/>
    <p:sldId id="261" r:id="rId13"/>
    <p:sldId id="262" r:id="rId14"/>
    <p:sldId id="263" r:id="rId15"/>
    <p:sldId id="105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498A"/>
    <a:srgbClr val="A81E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82" d="100"/>
          <a:sy n="82" d="100"/>
        </p:scale>
        <p:origin x="672" y="1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A86635-DED4-4F80-91ED-9256ADD8ACFD}" type="datetimeFigureOut">
              <a:rPr lang="en-US" smtClean="0"/>
              <a:t>4/20/2024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804891-9E01-4928-9E7F-DD93C6456CBD}" type="slidenum">
              <a:rPr lang="en-US" smtClean="0"/>
              <a:t>‹#›</a:t>
            </a:fld>
            <a:endParaRPr lang="en-US"/>
          </a:p>
        </p:txBody>
      </p:sp>
    </p:spTree>
    <p:extLst>
      <p:ext uri="{BB962C8B-B14F-4D97-AF65-F5344CB8AC3E}">
        <p14:creationId xmlns:p14="http://schemas.microsoft.com/office/powerpoint/2010/main" val="563859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6506-97B8-1EB9-A95E-E91F9A3553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CCF009-D56D-07D8-A2AD-48AD99BD4C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20C705-CB37-0AA6-F397-59799E460702}"/>
              </a:ext>
            </a:extLst>
          </p:cNvPr>
          <p:cNvSpPr>
            <a:spLocks noGrp="1"/>
          </p:cNvSpPr>
          <p:nvPr>
            <p:ph type="dt" sz="half" idx="10"/>
          </p:nvPr>
        </p:nvSpPr>
        <p:spPr/>
        <p:txBody>
          <a:bodyPr/>
          <a:lstStyle/>
          <a:p>
            <a:fld id="{C4EE5325-D664-47DE-A9FF-D716CE4EA5D6}" type="datetimeFigureOut">
              <a:rPr lang="en-US" smtClean="0"/>
              <a:t>4/20/2024</a:t>
            </a:fld>
            <a:endParaRPr lang="en-US"/>
          </a:p>
        </p:txBody>
      </p:sp>
      <p:sp>
        <p:nvSpPr>
          <p:cNvPr id="5" name="Footer Placeholder 4">
            <a:extLst>
              <a:ext uri="{FF2B5EF4-FFF2-40B4-BE49-F238E27FC236}">
                <a16:creationId xmlns:a16="http://schemas.microsoft.com/office/drawing/2014/main" id="{A8E1EE09-60AB-B662-5995-8E60418158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788784-82E0-6862-93D8-43D0E71DF4E7}"/>
              </a:ext>
            </a:extLst>
          </p:cNvPr>
          <p:cNvSpPr>
            <a:spLocks noGrp="1"/>
          </p:cNvSpPr>
          <p:nvPr>
            <p:ph type="sldNum" sz="quarter" idx="12"/>
          </p:nvPr>
        </p:nvSpPr>
        <p:spPr/>
        <p:txBody>
          <a:bodyPr/>
          <a:lstStyle/>
          <a:p>
            <a:fld id="{DDCE5CF3-700A-4806-8471-D73875A51E8A}" type="slidenum">
              <a:rPr lang="en-US" smtClean="0"/>
              <a:t>‹#›</a:t>
            </a:fld>
            <a:endParaRPr lang="en-US"/>
          </a:p>
        </p:txBody>
      </p:sp>
    </p:spTree>
    <p:extLst>
      <p:ext uri="{BB962C8B-B14F-4D97-AF65-F5344CB8AC3E}">
        <p14:creationId xmlns:p14="http://schemas.microsoft.com/office/powerpoint/2010/main" val="409123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A12D-A356-D65F-EFA6-A09F840063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9EFC95-9560-93E7-BADC-2EB5A8986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BC9414-C4F7-A93A-6BAC-EE026FD99574}"/>
              </a:ext>
            </a:extLst>
          </p:cNvPr>
          <p:cNvSpPr>
            <a:spLocks noGrp="1"/>
          </p:cNvSpPr>
          <p:nvPr>
            <p:ph type="dt" sz="half" idx="10"/>
          </p:nvPr>
        </p:nvSpPr>
        <p:spPr/>
        <p:txBody>
          <a:bodyPr/>
          <a:lstStyle/>
          <a:p>
            <a:fld id="{C4EE5325-D664-47DE-A9FF-D716CE4EA5D6}" type="datetimeFigureOut">
              <a:rPr lang="en-US" smtClean="0"/>
              <a:t>4/20/2024</a:t>
            </a:fld>
            <a:endParaRPr lang="en-US"/>
          </a:p>
        </p:txBody>
      </p:sp>
      <p:sp>
        <p:nvSpPr>
          <p:cNvPr id="5" name="Footer Placeholder 4">
            <a:extLst>
              <a:ext uri="{FF2B5EF4-FFF2-40B4-BE49-F238E27FC236}">
                <a16:creationId xmlns:a16="http://schemas.microsoft.com/office/drawing/2014/main" id="{9CE3F13D-28B1-D4F7-4A50-1D62843A41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69FA1-834F-7378-B580-DB9176BAC9D5}"/>
              </a:ext>
            </a:extLst>
          </p:cNvPr>
          <p:cNvSpPr>
            <a:spLocks noGrp="1"/>
          </p:cNvSpPr>
          <p:nvPr>
            <p:ph type="sldNum" sz="quarter" idx="12"/>
          </p:nvPr>
        </p:nvSpPr>
        <p:spPr/>
        <p:txBody>
          <a:bodyPr/>
          <a:lstStyle/>
          <a:p>
            <a:fld id="{DDCE5CF3-700A-4806-8471-D73875A51E8A}" type="slidenum">
              <a:rPr lang="en-US" smtClean="0"/>
              <a:t>‹#›</a:t>
            </a:fld>
            <a:endParaRPr lang="en-US"/>
          </a:p>
        </p:txBody>
      </p:sp>
    </p:spTree>
    <p:extLst>
      <p:ext uri="{BB962C8B-B14F-4D97-AF65-F5344CB8AC3E}">
        <p14:creationId xmlns:p14="http://schemas.microsoft.com/office/powerpoint/2010/main" val="240789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C920B3-4FB5-E485-9A26-71ACF05222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DB33AD-C995-9E55-82CB-44BC3886CE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630E8E-0B5E-BCD8-43D3-38A91F488027}"/>
              </a:ext>
            </a:extLst>
          </p:cNvPr>
          <p:cNvSpPr>
            <a:spLocks noGrp="1"/>
          </p:cNvSpPr>
          <p:nvPr>
            <p:ph type="dt" sz="half" idx="10"/>
          </p:nvPr>
        </p:nvSpPr>
        <p:spPr/>
        <p:txBody>
          <a:bodyPr/>
          <a:lstStyle/>
          <a:p>
            <a:fld id="{C4EE5325-D664-47DE-A9FF-D716CE4EA5D6}" type="datetimeFigureOut">
              <a:rPr lang="en-US" smtClean="0"/>
              <a:t>4/20/2024</a:t>
            </a:fld>
            <a:endParaRPr lang="en-US"/>
          </a:p>
        </p:txBody>
      </p:sp>
      <p:sp>
        <p:nvSpPr>
          <p:cNvPr id="5" name="Footer Placeholder 4">
            <a:extLst>
              <a:ext uri="{FF2B5EF4-FFF2-40B4-BE49-F238E27FC236}">
                <a16:creationId xmlns:a16="http://schemas.microsoft.com/office/drawing/2014/main" id="{FD9CEEBB-E62D-A106-D4FE-E1E1A72423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C9CFE6-75E3-3359-E276-B7B8E9A922C2}"/>
              </a:ext>
            </a:extLst>
          </p:cNvPr>
          <p:cNvSpPr>
            <a:spLocks noGrp="1"/>
          </p:cNvSpPr>
          <p:nvPr>
            <p:ph type="sldNum" sz="quarter" idx="12"/>
          </p:nvPr>
        </p:nvSpPr>
        <p:spPr/>
        <p:txBody>
          <a:bodyPr/>
          <a:lstStyle/>
          <a:p>
            <a:fld id="{DDCE5CF3-700A-4806-8471-D73875A51E8A}" type="slidenum">
              <a:rPr lang="en-US" smtClean="0"/>
              <a:t>‹#›</a:t>
            </a:fld>
            <a:endParaRPr lang="en-US"/>
          </a:p>
        </p:txBody>
      </p:sp>
    </p:spTree>
    <p:extLst>
      <p:ext uri="{BB962C8B-B14F-4D97-AF65-F5344CB8AC3E}">
        <p14:creationId xmlns:p14="http://schemas.microsoft.com/office/powerpoint/2010/main" val="3337158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F4654-BE40-7F2A-CAC7-7BFE8D1B37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631D5E-9F84-23E1-5262-06801386E1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03D3A-E37C-0DBF-5D6E-DC8FBF2470DD}"/>
              </a:ext>
            </a:extLst>
          </p:cNvPr>
          <p:cNvSpPr>
            <a:spLocks noGrp="1"/>
          </p:cNvSpPr>
          <p:nvPr>
            <p:ph type="dt" sz="half" idx="10"/>
          </p:nvPr>
        </p:nvSpPr>
        <p:spPr/>
        <p:txBody>
          <a:bodyPr/>
          <a:lstStyle/>
          <a:p>
            <a:fld id="{C4EE5325-D664-47DE-A9FF-D716CE4EA5D6}" type="datetimeFigureOut">
              <a:rPr lang="en-US" smtClean="0"/>
              <a:t>4/20/2024</a:t>
            </a:fld>
            <a:endParaRPr lang="en-US"/>
          </a:p>
        </p:txBody>
      </p:sp>
      <p:sp>
        <p:nvSpPr>
          <p:cNvPr id="5" name="Footer Placeholder 4">
            <a:extLst>
              <a:ext uri="{FF2B5EF4-FFF2-40B4-BE49-F238E27FC236}">
                <a16:creationId xmlns:a16="http://schemas.microsoft.com/office/drawing/2014/main" id="{FC513680-FA58-AD2E-45F8-9E3CD42939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BCE47B-7870-4992-22B1-54592C38878A}"/>
              </a:ext>
            </a:extLst>
          </p:cNvPr>
          <p:cNvSpPr>
            <a:spLocks noGrp="1"/>
          </p:cNvSpPr>
          <p:nvPr>
            <p:ph type="sldNum" sz="quarter" idx="12"/>
          </p:nvPr>
        </p:nvSpPr>
        <p:spPr/>
        <p:txBody>
          <a:bodyPr/>
          <a:lstStyle/>
          <a:p>
            <a:fld id="{DDCE5CF3-700A-4806-8471-D73875A51E8A}" type="slidenum">
              <a:rPr lang="en-US" smtClean="0"/>
              <a:t>‹#›</a:t>
            </a:fld>
            <a:endParaRPr lang="en-US"/>
          </a:p>
        </p:txBody>
      </p:sp>
    </p:spTree>
    <p:extLst>
      <p:ext uri="{BB962C8B-B14F-4D97-AF65-F5344CB8AC3E}">
        <p14:creationId xmlns:p14="http://schemas.microsoft.com/office/powerpoint/2010/main" val="2961663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2E56F-8281-2896-4085-93FEA30368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68CD56-4DF7-9A27-2A50-8FC2768344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2195FC-A54D-7EEF-7B7D-D2AC73396FD7}"/>
              </a:ext>
            </a:extLst>
          </p:cNvPr>
          <p:cNvSpPr>
            <a:spLocks noGrp="1"/>
          </p:cNvSpPr>
          <p:nvPr>
            <p:ph type="dt" sz="half" idx="10"/>
          </p:nvPr>
        </p:nvSpPr>
        <p:spPr/>
        <p:txBody>
          <a:bodyPr/>
          <a:lstStyle/>
          <a:p>
            <a:fld id="{C4EE5325-D664-47DE-A9FF-D716CE4EA5D6}" type="datetimeFigureOut">
              <a:rPr lang="en-US" smtClean="0"/>
              <a:t>4/20/2024</a:t>
            </a:fld>
            <a:endParaRPr lang="en-US"/>
          </a:p>
        </p:txBody>
      </p:sp>
      <p:sp>
        <p:nvSpPr>
          <p:cNvPr id="5" name="Footer Placeholder 4">
            <a:extLst>
              <a:ext uri="{FF2B5EF4-FFF2-40B4-BE49-F238E27FC236}">
                <a16:creationId xmlns:a16="http://schemas.microsoft.com/office/drawing/2014/main" id="{3D125F06-74FB-E505-5ADF-6AB74CAA76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A4D0A3-345B-C0E5-BF00-5461AA3C90FA}"/>
              </a:ext>
            </a:extLst>
          </p:cNvPr>
          <p:cNvSpPr>
            <a:spLocks noGrp="1"/>
          </p:cNvSpPr>
          <p:nvPr>
            <p:ph type="sldNum" sz="quarter" idx="12"/>
          </p:nvPr>
        </p:nvSpPr>
        <p:spPr/>
        <p:txBody>
          <a:bodyPr/>
          <a:lstStyle/>
          <a:p>
            <a:fld id="{DDCE5CF3-700A-4806-8471-D73875A51E8A}" type="slidenum">
              <a:rPr lang="en-US" smtClean="0"/>
              <a:t>‹#›</a:t>
            </a:fld>
            <a:endParaRPr lang="en-US"/>
          </a:p>
        </p:txBody>
      </p:sp>
    </p:spTree>
    <p:extLst>
      <p:ext uri="{BB962C8B-B14F-4D97-AF65-F5344CB8AC3E}">
        <p14:creationId xmlns:p14="http://schemas.microsoft.com/office/powerpoint/2010/main" val="2025268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67D75-CA92-E0DA-77DB-8F6754F642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F8D5B6-BD98-8A6C-3A99-C8F5D07873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44D6BD-28B8-2556-9BC6-8A8070AD30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7597B9-7746-0D6C-B580-2CCD573595D8}"/>
              </a:ext>
            </a:extLst>
          </p:cNvPr>
          <p:cNvSpPr>
            <a:spLocks noGrp="1"/>
          </p:cNvSpPr>
          <p:nvPr>
            <p:ph type="dt" sz="half" idx="10"/>
          </p:nvPr>
        </p:nvSpPr>
        <p:spPr/>
        <p:txBody>
          <a:bodyPr/>
          <a:lstStyle/>
          <a:p>
            <a:fld id="{C4EE5325-D664-47DE-A9FF-D716CE4EA5D6}" type="datetimeFigureOut">
              <a:rPr lang="en-US" smtClean="0"/>
              <a:t>4/20/2024</a:t>
            </a:fld>
            <a:endParaRPr lang="en-US"/>
          </a:p>
        </p:txBody>
      </p:sp>
      <p:sp>
        <p:nvSpPr>
          <p:cNvPr id="6" name="Footer Placeholder 5">
            <a:extLst>
              <a:ext uri="{FF2B5EF4-FFF2-40B4-BE49-F238E27FC236}">
                <a16:creationId xmlns:a16="http://schemas.microsoft.com/office/drawing/2014/main" id="{70313C73-B6B2-CE58-3532-46A748BC62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AE6F6B-2315-AFE7-71B6-7138E2FF8D4C}"/>
              </a:ext>
            </a:extLst>
          </p:cNvPr>
          <p:cNvSpPr>
            <a:spLocks noGrp="1"/>
          </p:cNvSpPr>
          <p:nvPr>
            <p:ph type="sldNum" sz="quarter" idx="12"/>
          </p:nvPr>
        </p:nvSpPr>
        <p:spPr/>
        <p:txBody>
          <a:bodyPr/>
          <a:lstStyle/>
          <a:p>
            <a:fld id="{DDCE5CF3-700A-4806-8471-D73875A51E8A}" type="slidenum">
              <a:rPr lang="en-US" smtClean="0"/>
              <a:t>‹#›</a:t>
            </a:fld>
            <a:endParaRPr lang="en-US"/>
          </a:p>
        </p:txBody>
      </p:sp>
    </p:spTree>
    <p:extLst>
      <p:ext uri="{BB962C8B-B14F-4D97-AF65-F5344CB8AC3E}">
        <p14:creationId xmlns:p14="http://schemas.microsoft.com/office/powerpoint/2010/main" val="2433066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5AE16-10C4-F734-89EE-4C2769FB89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1ECA70-F71A-F8A9-800E-FF5D399431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7DF2A0-EFD4-66E0-2E66-E34F5046AB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2BE353-3A7B-16F6-1CDC-F9AC0AD233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869F8C-6819-8DBB-26AB-31FD450FD0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680466-31EF-8627-24BC-BF9E2C353716}"/>
              </a:ext>
            </a:extLst>
          </p:cNvPr>
          <p:cNvSpPr>
            <a:spLocks noGrp="1"/>
          </p:cNvSpPr>
          <p:nvPr>
            <p:ph type="dt" sz="half" idx="10"/>
          </p:nvPr>
        </p:nvSpPr>
        <p:spPr/>
        <p:txBody>
          <a:bodyPr/>
          <a:lstStyle/>
          <a:p>
            <a:fld id="{C4EE5325-D664-47DE-A9FF-D716CE4EA5D6}" type="datetimeFigureOut">
              <a:rPr lang="en-US" smtClean="0"/>
              <a:t>4/20/2024</a:t>
            </a:fld>
            <a:endParaRPr lang="en-US"/>
          </a:p>
        </p:txBody>
      </p:sp>
      <p:sp>
        <p:nvSpPr>
          <p:cNvPr id="8" name="Footer Placeholder 7">
            <a:extLst>
              <a:ext uri="{FF2B5EF4-FFF2-40B4-BE49-F238E27FC236}">
                <a16:creationId xmlns:a16="http://schemas.microsoft.com/office/drawing/2014/main" id="{6CFFE02B-3877-1012-1F7B-BF13020E64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EFD560-1E6C-7388-D41D-5ED0E5BF4386}"/>
              </a:ext>
            </a:extLst>
          </p:cNvPr>
          <p:cNvSpPr>
            <a:spLocks noGrp="1"/>
          </p:cNvSpPr>
          <p:nvPr>
            <p:ph type="sldNum" sz="quarter" idx="12"/>
          </p:nvPr>
        </p:nvSpPr>
        <p:spPr/>
        <p:txBody>
          <a:bodyPr/>
          <a:lstStyle/>
          <a:p>
            <a:fld id="{DDCE5CF3-700A-4806-8471-D73875A51E8A}" type="slidenum">
              <a:rPr lang="en-US" smtClean="0"/>
              <a:t>‹#›</a:t>
            </a:fld>
            <a:endParaRPr lang="en-US"/>
          </a:p>
        </p:txBody>
      </p:sp>
    </p:spTree>
    <p:extLst>
      <p:ext uri="{BB962C8B-B14F-4D97-AF65-F5344CB8AC3E}">
        <p14:creationId xmlns:p14="http://schemas.microsoft.com/office/powerpoint/2010/main" val="3191709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43815-56D7-7C86-3C57-A30ACC1525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4FE49B-BA83-565A-B248-6474C1864333}"/>
              </a:ext>
            </a:extLst>
          </p:cNvPr>
          <p:cNvSpPr>
            <a:spLocks noGrp="1"/>
          </p:cNvSpPr>
          <p:nvPr>
            <p:ph type="dt" sz="half" idx="10"/>
          </p:nvPr>
        </p:nvSpPr>
        <p:spPr/>
        <p:txBody>
          <a:bodyPr/>
          <a:lstStyle/>
          <a:p>
            <a:fld id="{C4EE5325-D664-47DE-A9FF-D716CE4EA5D6}" type="datetimeFigureOut">
              <a:rPr lang="en-US" smtClean="0"/>
              <a:t>4/20/2024</a:t>
            </a:fld>
            <a:endParaRPr lang="en-US"/>
          </a:p>
        </p:txBody>
      </p:sp>
      <p:sp>
        <p:nvSpPr>
          <p:cNvPr id="4" name="Footer Placeholder 3">
            <a:extLst>
              <a:ext uri="{FF2B5EF4-FFF2-40B4-BE49-F238E27FC236}">
                <a16:creationId xmlns:a16="http://schemas.microsoft.com/office/drawing/2014/main" id="{90665B99-60E7-397A-B524-B027F7E522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072DAC-8AA6-68BC-3AE1-6B18D2BCC9B9}"/>
              </a:ext>
            </a:extLst>
          </p:cNvPr>
          <p:cNvSpPr>
            <a:spLocks noGrp="1"/>
          </p:cNvSpPr>
          <p:nvPr>
            <p:ph type="sldNum" sz="quarter" idx="12"/>
          </p:nvPr>
        </p:nvSpPr>
        <p:spPr/>
        <p:txBody>
          <a:bodyPr/>
          <a:lstStyle/>
          <a:p>
            <a:fld id="{DDCE5CF3-700A-4806-8471-D73875A51E8A}" type="slidenum">
              <a:rPr lang="en-US" smtClean="0"/>
              <a:t>‹#›</a:t>
            </a:fld>
            <a:endParaRPr lang="en-US"/>
          </a:p>
        </p:txBody>
      </p:sp>
    </p:spTree>
    <p:extLst>
      <p:ext uri="{BB962C8B-B14F-4D97-AF65-F5344CB8AC3E}">
        <p14:creationId xmlns:p14="http://schemas.microsoft.com/office/powerpoint/2010/main" val="1660209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659591-2DED-6397-0019-3FCA34DDFD32}"/>
              </a:ext>
            </a:extLst>
          </p:cNvPr>
          <p:cNvSpPr>
            <a:spLocks noGrp="1"/>
          </p:cNvSpPr>
          <p:nvPr>
            <p:ph type="dt" sz="half" idx="10"/>
          </p:nvPr>
        </p:nvSpPr>
        <p:spPr/>
        <p:txBody>
          <a:bodyPr/>
          <a:lstStyle/>
          <a:p>
            <a:fld id="{C4EE5325-D664-47DE-A9FF-D716CE4EA5D6}" type="datetimeFigureOut">
              <a:rPr lang="en-US" smtClean="0"/>
              <a:t>4/20/2024</a:t>
            </a:fld>
            <a:endParaRPr lang="en-US"/>
          </a:p>
        </p:txBody>
      </p:sp>
      <p:sp>
        <p:nvSpPr>
          <p:cNvPr id="3" name="Footer Placeholder 2">
            <a:extLst>
              <a:ext uri="{FF2B5EF4-FFF2-40B4-BE49-F238E27FC236}">
                <a16:creationId xmlns:a16="http://schemas.microsoft.com/office/drawing/2014/main" id="{7B182D4F-71BB-B8BB-2D19-0EEF28D4F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D0B57-A556-62F2-AC58-01223A2DB1F1}"/>
              </a:ext>
            </a:extLst>
          </p:cNvPr>
          <p:cNvSpPr>
            <a:spLocks noGrp="1"/>
          </p:cNvSpPr>
          <p:nvPr>
            <p:ph type="sldNum" sz="quarter" idx="12"/>
          </p:nvPr>
        </p:nvSpPr>
        <p:spPr/>
        <p:txBody>
          <a:bodyPr/>
          <a:lstStyle/>
          <a:p>
            <a:fld id="{DDCE5CF3-700A-4806-8471-D73875A51E8A}" type="slidenum">
              <a:rPr lang="en-US" smtClean="0"/>
              <a:t>‹#›</a:t>
            </a:fld>
            <a:endParaRPr lang="en-US"/>
          </a:p>
        </p:txBody>
      </p:sp>
    </p:spTree>
    <p:extLst>
      <p:ext uri="{BB962C8B-B14F-4D97-AF65-F5344CB8AC3E}">
        <p14:creationId xmlns:p14="http://schemas.microsoft.com/office/powerpoint/2010/main" val="1963502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6B76E-E0A1-5E96-192C-9E893B1CDC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42E55F-8627-DE15-270D-F273C78B09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82F05C-85AF-A72A-A407-7D451C654F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7C89E-AD67-A9AC-D6F1-0C8337354C12}"/>
              </a:ext>
            </a:extLst>
          </p:cNvPr>
          <p:cNvSpPr>
            <a:spLocks noGrp="1"/>
          </p:cNvSpPr>
          <p:nvPr>
            <p:ph type="dt" sz="half" idx="10"/>
          </p:nvPr>
        </p:nvSpPr>
        <p:spPr/>
        <p:txBody>
          <a:bodyPr/>
          <a:lstStyle/>
          <a:p>
            <a:fld id="{C4EE5325-D664-47DE-A9FF-D716CE4EA5D6}" type="datetimeFigureOut">
              <a:rPr lang="en-US" smtClean="0"/>
              <a:t>4/20/2024</a:t>
            </a:fld>
            <a:endParaRPr lang="en-US"/>
          </a:p>
        </p:txBody>
      </p:sp>
      <p:sp>
        <p:nvSpPr>
          <p:cNvPr id="6" name="Footer Placeholder 5">
            <a:extLst>
              <a:ext uri="{FF2B5EF4-FFF2-40B4-BE49-F238E27FC236}">
                <a16:creationId xmlns:a16="http://schemas.microsoft.com/office/drawing/2014/main" id="{3BB5BA76-5AE8-268E-3BDB-D20D6ADFD5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F4533E-E303-1858-9226-E06DB6DE65C2}"/>
              </a:ext>
            </a:extLst>
          </p:cNvPr>
          <p:cNvSpPr>
            <a:spLocks noGrp="1"/>
          </p:cNvSpPr>
          <p:nvPr>
            <p:ph type="sldNum" sz="quarter" idx="12"/>
          </p:nvPr>
        </p:nvSpPr>
        <p:spPr/>
        <p:txBody>
          <a:bodyPr/>
          <a:lstStyle/>
          <a:p>
            <a:fld id="{DDCE5CF3-700A-4806-8471-D73875A51E8A}" type="slidenum">
              <a:rPr lang="en-US" smtClean="0"/>
              <a:t>‹#›</a:t>
            </a:fld>
            <a:endParaRPr lang="en-US"/>
          </a:p>
        </p:txBody>
      </p:sp>
    </p:spTree>
    <p:extLst>
      <p:ext uri="{BB962C8B-B14F-4D97-AF65-F5344CB8AC3E}">
        <p14:creationId xmlns:p14="http://schemas.microsoft.com/office/powerpoint/2010/main" val="131125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35419-730C-CCA1-F610-042D4127DE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C9FA14-ED4D-6074-C599-7B2DF3486D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9EC453-EC34-DBEF-AB09-7CCF620D25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3D51E3-5477-96AC-988B-CD7AC39FFBBC}"/>
              </a:ext>
            </a:extLst>
          </p:cNvPr>
          <p:cNvSpPr>
            <a:spLocks noGrp="1"/>
          </p:cNvSpPr>
          <p:nvPr>
            <p:ph type="dt" sz="half" idx="10"/>
          </p:nvPr>
        </p:nvSpPr>
        <p:spPr/>
        <p:txBody>
          <a:bodyPr/>
          <a:lstStyle/>
          <a:p>
            <a:fld id="{C4EE5325-D664-47DE-A9FF-D716CE4EA5D6}" type="datetimeFigureOut">
              <a:rPr lang="en-US" smtClean="0"/>
              <a:t>4/20/2024</a:t>
            </a:fld>
            <a:endParaRPr lang="en-US"/>
          </a:p>
        </p:txBody>
      </p:sp>
      <p:sp>
        <p:nvSpPr>
          <p:cNvPr id="6" name="Footer Placeholder 5">
            <a:extLst>
              <a:ext uri="{FF2B5EF4-FFF2-40B4-BE49-F238E27FC236}">
                <a16:creationId xmlns:a16="http://schemas.microsoft.com/office/drawing/2014/main" id="{06ED45D3-6909-D520-D1EF-C815DC934E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098CFD-6D2D-5F32-A3FD-FF95F154070F}"/>
              </a:ext>
            </a:extLst>
          </p:cNvPr>
          <p:cNvSpPr>
            <a:spLocks noGrp="1"/>
          </p:cNvSpPr>
          <p:nvPr>
            <p:ph type="sldNum" sz="quarter" idx="12"/>
          </p:nvPr>
        </p:nvSpPr>
        <p:spPr/>
        <p:txBody>
          <a:bodyPr/>
          <a:lstStyle/>
          <a:p>
            <a:fld id="{DDCE5CF3-700A-4806-8471-D73875A51E8A}" type="slidenum">
              <a:rPr lang="en-US" smtClean="0"/>
              <a:t>‹#›</a:t>
            </a:fld>
            <a:endParaRPr lang="en-US"/>
          </a:p>
        </p:txBody>
      </p:sp>
    </p:spTree>
    <p:extLst>
      <p:ext uri="{BB962C8B-B14F-4D97-AF65-F5344CB8AC3E}">
        <p14:creationId xmlns:p14="http://schemas.microsoft.com/office/powerpoint/2010/main" val="398244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376931-223B-7740-68DF-0F3BF951C4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5E4B2F-1FC7-152B-5C48-DA6EC709F5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836DD5-5616-573F-ECD9-8A5DAB65D6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EE5325-D664-47DE-A9FF-D716CE4EA5D6}" type="datetimeFigureOut">
              <a:rPr lang="en-US" smtClean="0"/>
              <a:t>4/20/2024</a:t>
            </a:fld>
            <a:endParaRPr lang="en-US"/>
          </a:p>
        </p:txBody>
      </p:sp>
      <p:sp>
        <p:nvSpPr>
          <p:cNvPr id="5" name="Footer Placeholder 4">
            <a:extLst>
              <a:ext uri="{FF2B5EF4-FFF2-40B4-BE49-F238E27FC236}">
                <a16:creationId xmlns:a16="http://schemas.microsoft.com/office/drawing/2014/main" id="{4365AC9A-9D89-4CE6-61B4-B800CB53EE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19F411-5713-E0EF-AF6C-459A0FF7A9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CE5CF3-700A-4806-8471-D73875A51E8A}" type="slidenum">
              <a:rPr lang="en-US" smtClean="0"/>
              <a:t>‹#›</a:t>
            </a:fld>
            <a:endParaRPr lang="en-US"/>
          </a:p>
        </p:txBody>
      </p:sp>
    </p:spTree>
    <p:extLst>
      <p:ext uri="{BB962C8B-B14F-4D97-AF65-F5344CB8AC3E}">
        <p14:creationId xmlns:p14="http://schemas.microsoft.com/office/powerpoint/2010/main" val="2664948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B039C5-5D54-E7AF-5B04-EB803ED75AD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1760" cy="6858000"/>
          </a:xfrm>
          <a:prstGeom prst="rect">
            <a:avLst/>
          </a:prstGeom>
        </p:spPr>
      </p:pic>
      <p:sp>
        <p:nvSpPr>
          <p:cNvPr id="8" name="Rectangle 7">
            <a:extLst>
              <a:ext uri="{FF2B5EF4-FFF2-40B4-BE49-F238E27FC236}">
                <a16:creationId xmlns:a16="http://schemas.microsoft.com/office/drawing/2014/main" id="{FA5F829A-C655-DC3B-5E05-EC55500DB6F8}"/>
              </a:ext>
            </a:extLst>
          </p:cNvPr>
          <p:cNvSpPr/>
          <p:nvPr/>
        </p:nvSpPr>
        <p:spPr>
          <a:xfrm>
            <a:off x="0" y="0"/>
            <a:ext cx="12192000" cy="68580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0106CB0-D55D-E0C0-EE35-345112F0601D}"/>
              </a:ext>
            </a:extLst>
          </p:cNvPr>
          <p:cNvSpPr txBox="1"/>
          <p:nvPr/>
        </p:nvSpPr>
        <p:spPr>
          <a:xfrm>
            <a:off x="787551" y="2664916"/>
            <a:ext cx="8565334" cy="2308324"/>
          </a:xfrm>
          <a:prstGeom prst="rect">
            <a:avLst/>
          </a:prstGeom>
          <a:noFill/>
        </p:spPr>
        <p:txBody>
          <a:bodyPr wrap="square">
            <a:spAutoFit/>
          </a:bodyPr>
          <a:lstStyle/>
          <a:p>
            <a:r>
              <a:rPr lang="en-US" sz="7200" b="1" i="0" dirty="0">
                <a:solidFill>
                  <a:schemeClr val="bg2">
                    <a:lumMod val="40000"/>
                    <a:lumOff val="60000"/>
                  </a:schemeClr>
                </a:solidFill>
                <a:effectLst/>
                <a:latin typeface="Lora" pitchFamily="2" charset="0"/>
              </a:rPr>
              <a:t>Bank CRM Data Analysis</a:t>
            </a:r>
            <a:endParaRPr lang="en-US" sz="7200" b="1" dirty="0">
              <a:solidFill>
                <a:schemeClr val="bg2">
                  <a:lumMod val="40000"/>
                  <a:lumOff val="60000"/>
                </a:schemeClr>
              </a:solidFill>
              <a:latin typeface="Lora" pitchFamily="2" charset="0"/>
              <a:cs typeface="Leelawadee" panose="020B0502040204020203" pitchFamily="34" charset="-34"/>
            </a:endParaRPr>
          </a:p>
        </p:txBody>
      </p:sp>
      <p:grpSp>
        <p:nvGrpSpPr>
          <p:cNvPr id="10" name="Group 9">
            <a:extLst>
              <a:ext uri="{FF2B5EF4-FFF2-40B4-BE49-F238E27FC236}">
                <a16:creationId xmlns:a16="http://schemas.microsoft.com/office/drawing/2014/main" id="{4E5DECBB-57E9-D738-8EE1-D3FB905BB0DF}"/>
              </a:ext>
            </a:extLst>
          </p:cNvPr>
          <p:cNvGrpSpPr/>
          <p:nvPr/>
        </p:nvGrpSpPr>
        <p:grpSpPr>
          <a:xfrm>
            <a:off x="10002675" y="1852796"/>
            <a:ext cx="2360775" cy="2052111"/>
            <a:chOff x="7577981" y="943241"/>
            <a:chExt cx="1960725" cy="1704366"/>
          </a:xfrm>
        </p:grpSpPr>
        <p:sp>
          <p:nvSpPr>
            <p:cNvPr id="11" name="Google Shape;12;p2">
              <a:extLst>
                <a:ext uri="{FF2B5EF4-FFF2-40B4-BE49-F238E27FC236}">
                  <a16:creationId xmlns:a16="http://schemas.microsoft.com/office/drawing/2014/main" id="{880B8B75-0A26-8E77-6141-9C95A252E77A}"/>
                </a:ext>
              </a:extLst>
            </p:cNvPr>
            <p:cNvSpPr/>
            <p:nvPr/>
          </p:nvSpPr>
          <p:spPr>
            <a:xfrm rot="1834879">
              <a:off x="7935399" y="1866505"/>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p2">
              <a:extLst>
                <a:ext uri="{FF2B5EF4-FFF2-40B4-BE49-F238E27FC236}">
                  <a16:creationId xmlns:a16="http://schemas.microsoft.com/office/drawing/2014/main" id="{FC545EB0-6D8D-6B92-81B3-7CA4EF854209}"/>
                </a:ext>
              </a:extLst>
            </p:cNvPr>
            <p:cNvSpPr/>
            <p:nvPr/>
          </p:nvSpPr>
          <p:spPr>
            <a:xfrm rot="1835340">
              <a:off x="7718142" y="1317940"/>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p2">
              <a:extLst>
                <a:ext uri="{FF2B5EF4-FFF2-40B4-BE49-F238E27FC236}">
                  <a16:creationId xmlns:a16="http://schemas.microsoft.com/office/drawing/2014/main" id="{106C3CB2-4976-B609-7A26-69C5DF070C8A}"/>
                </a:ext>
              </a:extLst>
            </p:cNvPr>
            <p:cNvSpPr/>
            <p:nvPr/>
          </p:nvSpPr>
          <p:spPr>
            <a:xfrm rot="1834341">
              <a:off x="8758183" y="2505038"/>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p2">
              <a:extLst>
                <a:ext uri="{FF2B5EF4-FFF2-40B4-BE49-F238E27FC236}">
                  <a16:creationId xmlns:a16="http://schemas.microsoft.com/office/drawing/2014/main" id="{7F7A3A7B-B294-CC61-60CC-39ECA4A5FCA8}"/>
                </a:ext>
              </a:extLst>
            </p:cNvPr>
            <p:cNvSpPr/>
            <p:nvPr/>
          </p:nvSpPr>
          <p:spPr>
            <a:xfrm rot="1835532">
              <a:off x="7982525" y="2161836"/>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p2">
              <a:extLst>
                <a:ext uri="{FF2B5EF4-FFF2-40B4-BE49-F238E27FC236}">
                  <a16:creationId xmlns:a16="http://schemas.microsoft.com/office/drawing/2014/main" id="{7BDBB73C-3A80-CF3E-78FA-78E17E7740CD}"/>
                </a:ext>
              </a:extLst>
            </p:cNvPr>
            <p:cNvSpPr/>
            <p:nvPr/>
          </p:nvSpPr>
          <p:spPr>
            <a:xfrm rot="1834341">
              <a:off x="8736968" y="1391272"/>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p2">
              <a:extLst>
                <a:ext uri="{FF2B5EF4-FFF2-40B4-BE49-F238E27FC236}">
                  <a16:creationId xmlns:a16="http://schemas.microsoft.com/office/drawing/2014/main" id="{578E5521-C413-7E30-4946-A2A30AC76CFA}"/>
                </a:ext>
              </a:extLst>
            </p:cNvPr>
            <p:cNvSpPr/>
            <p:nvPr/>
          </p:nvSpPr>
          <p:spPr>
            <a:xfrm rot="1835670">
              <a:off x="7577981" y="943241"/>
              <a:ext cx="118948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 name="Straight Connector 17">
            <a:extLst>
              <a:ext uri="{FF2B5EF4-FFF2-40B4-BE49-F238E27FC236}">
                <a16:creationId xmlns:a16="http://schemas.microsoft.com/office/drawing/2014/main" id="{E7634AA3-6693-F386-9077-426700FCDC63}"/>
              </a:ext>
            </a:extLst>
          </p:cNvPr>
          <p:cNvCxnSpPr>
            <a:cxnSpLocks/>
          </p:cNvCxnSpPr>
          <p:nvPr/>
        </p:nvCxnSpPr>
        <p:spPr>
          <a:xfrm>
            <a:off x="910535" y="4959633"/>
            <a:ext cx="35814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04034ED-675D-6C39-14A4-B76C32DD8BDE}"/>
              </a:ext>
            </a:extLst>
          </p:cNvPr>
          <p:cNvSpPr txBox="1"/>
          <p:nvPr/>
        </p:nvSpPr>
        <p:spPr>
          <a:xfrm>
            <a:off x="9352885" y="6047013"/>
            <a:ext cx="2623028" cy="830997"/>
          </a:xfrm>
          <a:prstGeom prst="rect">
            <a:avLst/>
          </a:prstGeom>
          <a:noFill/>
        </p:spPr>
        <p:txBody>
          <a:bodyPr wrap="square" rtlCol="0">
            <a:spAutoFit/>
          </a:bodyPr>
          <a:lstStyle/>
          <a:p>
            <a:r>
              <a:rPr lang="en-US" sz="2400" b="1" dirty="0">
                <a:solidFill>
                  <a:schemeClr val="bg2">
                    <a:lumMod val="50000"/>
                  </a:schemeClr>
                </a:solidFill>
              </a:rPr>
              <a:t>By S SHABIN</a:t>
            </a:r>
          </a:p>
          <a:p>
            <a:r>
              <a:rPr lang="en-US" sz="2400" b="1" dirty="0">
                <a:solidFill>
                  <a:schemeClr val="bg2">
                    <a:lumMod val="50000"/>
                  </a:schemeClr>
                </a:solidFill>
              </a:rPr>
              <a:t>DS November 2023</a:t>
            </a:r>
          </a:p>
        </p:txBody>
      </p:sp>
    </p:spTree>
    <p:extLst>
      <p:ext uri="{BB962C8B-B14F-4D97-AF65-F5344CB8AC3E}">
        <p14:creationId xmlns:p14="http://schemas.microsoft.com/office/powerpoint/2010/main" val="2475758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5966FE-704C-78D5-95A0-C301151CFE5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7385847-4282-B34E-F329-EBF826E9A1AC}"/>
              </a:ext>
            </a:extLst>
          </p:cNvPr>
          <p:cNvSpPr/>
          <p:nvPr/>
        </p:nvSpPr>
        <p:spPr>
          <a:xfrm>
            <a:off x="-61" y="20731"/>
            <a:ext cx="12192000" cy="68580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1DEC3885-494D-CAC0-7E87-F2652A3A5961}"/>
              </a:ext>
            </a:extLst>
          </p:cNvPr>
          <p:cNvGrpSpPr/>
          <p:nvPr/>
        </p:nvGrpSpPr>
        <p:grpSpPr>
          <a:xfrm>
            <a:off x="10980751" y="5720218"/>
            <a:ext cx="1960725" cy="1361164"/>
            <a:chOff x="7577981" y="3681541"/>
            <a:chExt cx="1960725" cy="1361164"/>
          </a:xfrm>
        </p:grpSpPr>
        <p:sp>
          <p:nvSpPr>
            <p:cNvPr id="7" name="Google Shape;141;p20">
              <a:extLst>
                <a:ext uri="{FF2B5EF4-FFF2-40B4-BE49-F238E27FC236}">
                  <a16:creationId xmlns:a16="http://schemas.microsoft.com/office/drawing/2014/main" id="{60C7B41C-647E-95F9-43FC-DBA88A04F55D}"/>
                </a:ext>
              </a:extLst>
            </p:cNvPr>
            <p:cNvSpPr/>
            <p:nvPr/>
          </p:nvSpPr>
          <p:spPr>
            <a:xfrm rot="1834879">
              <a:off x="7935399" y="4604805"/>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p20">
              <a:extLst>
                <a:ext uri="{FF2B5EF4-FFF2-40B4-BE49-F238E27FC236}">
                  <a16:creationId xmlns:a16="http://schemas.microsoft.com/office/drawing/2014/main" id="{DBEFF8FB-EB1E-F105-B2A3-F53CB63BF1E0}"/>
                </a:ext>
              </a:extLst>
            </p:cNvPr>
            <p:cNvSpPr/>
            <p:nvPr/>
          </p:nvSpPr>
          <p:spPr>
            <a:xfrm rot="1835340">
              <a:off x="7718142" y="4056240"/>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4;p20">
              <a:extLst>
                <a:ext uri="{FF2B5EF4-FFF2-40B4-BE49-F238E27FC236}">
                  <a16:creationId xmlns:a16="http://schemas.microsoft.com/office/drawing/2014/main" id="{5C5FDE44-4EF9-7CCF-08B3-7C995253CDAD}"/>
                </a:ext>
              </a:extLst>
            </p:cNvPr>
            <p:cNvSpPr/>
            <p:nvPr/>
          </p:nvSpPr>
          <p:spPr>
            <a:xfrm rot="1835532">
              <a:off x="7982525" y="4900136"/>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5;p20">
              <a:extLst>
                <a:ext uri="{FF2B5EF4-FFF2-40B4-BE49-F238E27FC236}">
                  <a16:creationId xmlns:a16="http://schemas.microsoft.com/office/drawing/2014/main" id="{E01EB0D5-46A7-62B0-0FE9-27C8689F78F3}"/>
                </a:ext>
              </a:extLst>
            </p:cNvPr>
            <p:cNvSpPr/>
            <p:nvPr/>
          </p:nvSpPr>
          <p:spPr>
            <a:xfrm rot="1834341">
              <a:off x="8736968" y="4129572"/>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6;p20">
              <a:extLst>
                <a:ext uri="{FF2B5EF4-FFF2-40B4-BE49-F238E27FC236}">
                  <a16:creationId xmlns:a16="http://schemas.microsoft.com/office/drawing/2014/main" id="{6344F161-C567-6EC0-7DC8-6AB95BEA935F}"/>
                </a:ext>
              </a:extLst>
            </p:cNvPr>
            <p:cNvSpPr/>
            <p:nvPr/>
          </p:nvSpPr>
          <p:spPr>
            <a:xfrm rot="1835670">
              <a:off x="7577981" y="3681541"/>
              <a:ext cx="118948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D1FA10B6-1989-215C-E623-DC76F944ADC1}"/>
              </a:ext>
            </a:extLst>
          </p:cNvPr>
          <p:cNvGrpSpPr/>
          <p:nvPr/>
        </p:nvGrpSpPr>
        <p:grpSpPr>
          <a:xfrm>
            <a:off x="-506399" y="-266988"/>
            <a:ext cx="1960725" cy="1361164"/>
            <a:chOff x="7577981" y="3681541"/>
            <a:chExt cx="1960725" cy="1361164"/>
          </a:xfrm>
        </p:grpSpPr>
        <p:sp>
          <p:nvSpPr>
            <p:cNvPr id="13" name="Google Shape;141;p20">
              <a:extLst>
                <a:ext uri="{FF2B5EF4-FFF2-40B4-BE49-F238E27FC236}">
                  <a16:creationId xmlns:a16="http://schemas.microsoft.com/office/drawing/2014/main" id="{DA594736-7E07-20F1-FAA5-408A9AE2E49A}"/>
                </a:ext>
              </a:extLst>
            </p:cNvPr>
            <p:cNvSpPr/>
            <p:nvPr/>
          </p:nvSpPr>
          <p:spPr>
            <a:xfrm rot="1834879">
              <a:off x="7935399" y="4604805"/>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2;p20">
              <a:extLst>
                <a:ext uri="{FF2B5EF4-FFF2-40B4-BE49-F238E27FC236}">
                  <a16:creationId xmlns:a16="http://schemas.microsoft.com/office/drawing/2014/main" id="{7A56A2D2-EDCC-F8DA-86F3-D44B1DD3C530}"/>
                </a:ext>
              </a:extLst>
            </p:cNvPr>
            <p:cNvSpPr/>
            <p:nvPr/>
          </p:nvSpPr>
          <p:spPr>
            <a:xfrm rot="1835340">
              <a:off x="7718142" y="4056240"/>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4;p20">
              <a:extLst>
                <a:ext uri="{FF2B5EF4-FFF2-40B4-BE49-F238E27FC236}">
                  <a16:creationId xmlns:a16="http://schemas.microsoft.com/office/drawing/2014/main" id="{F0FA3CA1-A7C4-A0E6-C44D-C64FB3280FAE}"/>
                </a:ext>
              </a:extLst>
            </p:cNvPr>
            <p:cNvSpPr/>
            <p:nvPr/>
          </p:nvSpPr>
          <p:spPr>
            <a:xfrm rot="1835532">
              <a:off x="7982525" y="4900136"/>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5;p20">
              <a:extLst>
                <a:ext uri="{FF2B5EF4-FFF2-40B4-BE49-F238E27FC236}">
                  <a16:creationId xmlns:a16="http://schemas.microsoft.com/office/drawing/2014/main" id="{4AAE48C8-7353-5628-D062-0C97C581CF3C}"/>
                </a:ext>
              </a:extLst>
            </p:cNvPr>
            <p:cNvSpPr/>
            <p:nvPr/>
          </p:nvSpPr>
          <p:spPr>
            <a:xfrm rot="1834341">
              <a:off x="8736968" y="4129572"/>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6;p20">
              <a:extLst>
                <a:ext uri="{FF2B5EF4-FFF2-40B4-BE49-F238E27FC236}">
                  <a16:creationId xmlns:a16="http://schemas.microsoft.com/office/drawing/2014/main" id="{53FA0CD7-D4E8-508E-F54D-65E86CF548A8}"/>
                </a:ext>
              </a:extLst>
            </p:cNvPr>
            <p:cNvSpPr/>
            <p:nvPr/>
          </p:nvSpPr>
          <p:spPr>
            <a:xfrm rot="1835670">
              <a:off x="7577981" y="3681541"/>
              <a:ext cx="118948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64FF106D-3E29-E657-067D-660447A3CF3C}"/>
              </a:ext>
            </a:extLst>
          </p:cNvPr>
          <p:cNvSpPr txBox="1"/>
          <p:nvPr/>
        </p:nvSpPr>
        <p:spPr>
          <a:xfrm>
            <a:off x="1633282" y="205672"/>
            <a:ext cx="9539415" cy="769441"/>
          </a:xfrm>
          <a:prstGeom prst="rect">
            <a:avLst/>
          </a:prstGeom>
          <a:noFill/>
        </p:spPr>
        <p:txBody>
          <a:bodyPr wrap="square" rtlCol="0">
            <a:spAutoFit/>
          </a:bodyPr>
          <a:lstStyle/>
          <a:p>
            <a:pPr algn="ctr"/>
            <a:r>
              <a:rPr lang="en-US" sz="4400" b="1" dirty="0">
                <a:solidFill>
                  <a:schemeClr val="tx2">
                    <a:lumMod val="75000"/>
                  </a:schemeClr>
                </a:solidFill>
                <a:highlight>
                  <a:srgbClr val="000080"/>
                </a:highlight>
                <a:latin typeface="Lato" panose="020F0502020204030203" pitchFamily="34" charset="0"/>
                <a:ea typeface="Lato" panose="020F0502020204030203" pitchFamily="34" charset="0"/>
                <a:cs typeface="Lato" panose="020F0502020204030203" pitchFamily="34" charset="0"/>
              </a:rPr>
              <a:t> Demography  Based  Analysis</a:t>
            </a:r>
          </a:p>
        </p:txBody>
      </p:sp>
      <p:pic>
        <p:nvPicPr>
          <p:cNvPr id="5" name="Picture 4" descr="A pie chart with numbers and a number of people&#10;&#10;Description automatically generated">
            <a:extLst>
              <a:ext uri="{FF2B5EF4-FFF2-40B4-BE49-F238E27FC236}">
                <a16:creationId xmlns:a16="http://schemas.microsoft.com/office/drawing/2014/main" id="{54F076CA-EB54-628B-5CEF-9EE81BA98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53" y="1534877"/>
            <a:ext cx="3348108" cy="2197577"/>
          </a:xfrm>
          <a:prstGeom prst="rect">
            <a:avLst/>
          </a:prstGeom>
        </p:spPr>
      </p:pic>
      <p:pic>
        <p:nvPicPr>
          <p:cNvPr id="18" name="Picture 17" descr="A screenshot of a graph&#10;&#10;Description automatically generated">
            <a:extLst>
              <a:ext uri="{FF2B5EF4-FFF2-40B4-BE49-F238E27FC236}">
                <a16:creationId xmlns:a16="http://schemas.microsoft.com/office/drawing/2014/main" id="{A107824F-F28F-F130-8B6B-4A2A7BB8F1E0}"/>
              </a:ext>
            </a:extLst>
          </p:cNvPr>
          <p:cNvPicPr>
            <a:picLocks noChangeAspect="1"/>
          </p:cNvPicPr>
          <p:nvPr/>
        </p:nvPicPr>
        <p:blipFill rotWithShape="1">
          <a:blip r:embed="rId4">
            <a:extLst>
              <a:ext uri="{28A0092B-C50C-407E-A947-70E740481C1C}">
                <a14:useLocalDpi xmlns:a14="http://schemas.microsoft.com/office/drawing/2010/main" val="0"/>
              </a:ext>
            </a:extLst>
          </a:blip>
          <a:srcRect l="1241" t="1421" r="1594" b="33104"/>
          <a:stretch/>
        </p:blipFill>
        <p:spPr bwMode="auto">
          <a:xfrm>
            <a:off x="328152" y="3817779"/>
            <a:ext cx="3348109" cy="1124415"/>
          </a:xfrm>
          <a:prstGeom prst="rect">
            <a:avLst/>
          </a:prstGeom>
          <a:ln>
            <a:noFill/>
          </a:ln>
          <a:extLst>
            <a:ext uri="{53640926-AAD7-44D8-BBD7-CCE9431645EC}">
              <a14:shadowObscured xmlns:a14="http://schemas.microsoft.com/office/drawing/2010/main"/>
            </a:ext>
          </a:extLst>
        </p:spPr>
      </p:pic>
      <p:pic>
        <p:nvPicPr>
          <p:cNvPr id="21" name="Picture 20">
            <a:extLst>
              <a:ext uri="{FF2B5EF4-FFF2-40B4-BE49-F238E27FC236}">
                <a16:creationId xmlns:a16="http://schemas.microsoft.com/office/drawing/2014/main" id="{6FA01606-8F2D-9F85-4D83-99B6806CAD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1146" y="1578943"/>
            <a:ext cx="1953470" cy="1483645"/>
          </a:xfrm>
          <a:prstGeom prst="rect">
            <a:avLst/>
          </a:prstGeom>
        </p:spPr>
      </p:pic>
      <p:pic>
        <p:nvPicPr>
          <p:cNvPr id="22" name="Picture 21" descr="A chart with numbers and a circle&#10;&#10;Description automatically generated">
            <a:extLst>
              <a:ext uri="{FF2B5EF4-FFF2-40B4-BE49-F238E27FC236}">
                <a16:creationId xmlns:a16="http://schemas.microsoft.com/office/drawing/2014/main" id="{1158E9E9-016C-9F8D-6326-B8908110E2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1147" y="3392756"/>
            <a:ext cx="1953470" cy="1581738"/>
          </a:xfrm>
          <a:prstGeom prst="rect">
            <a:avLst/>
          </a:prstGeom>
        </p:spPr>
      </p:pic>
      <p:cxnSp>
        <p:nvCxnSpPr>
          <p:cNvPr id="23" name="Straight Connector 22">
            <a:extLst>
              <a:ext uri="{FF2B5EF4-FFF2-40B4-BE49-F238E27FC236}">
                <a16:creationId xmlns:a16="http://schemas.microsoft.com/office/drawing/2014/main" id="{F64ED295-C68D-ADFA-213F-CCB08D3CAE5A}"/>
              </a:ext>
            </a:extLst>
          </p:cNvPr>
          <p:cNvCxnSpPr>
            <a:cxnSpLocks/>
          </p:cNvCxnSpPr>
          <p:nvPr/>
        </p:nvCxnSpPr>
        <p:spPr>
          <a:xfrm>
            <a:off x="6326156" y="1534878"/>
            <a:ext cx="0" cy="4556045"/>
          </a:xfrm>
          <a:prstGeom prst="line">
            <a:avLst/>
          </a:prstGeom>
          <a:ln>
            <a:solidFill>
              <a:schemeClr val="tx2"/>
            </a:solidFill>
          </a:ln>
          <a:effectLst>
            <a:glow rad="63500">
              <a:schemeClr val="accent1">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62309D89-40E7-BB50-FFFA-C1BDD12653F9}"/>
              </a:ext>
            </a:extLst>
          </p:cNvPr>
          <p:cNvCxnSpPr>
            <a:cxnSpLocks/>
          </p:cNvCxnSpPr>
          <p:nvPr/>
        </p:nvCxnSpPr>
        <p:spPr>
          <a:xfrm>
            <a:off x="3856652" y="1603512"/>
            <a:ext cx="0" cy="3277672"/>
          </a:xfrm>
          <a:prstGeom prst="line">
            <a:avLst/>
          </a:prstGeom>
          <a:ln>
            <a:solidFill>
              <a:schemeClr val="tx2"/>
            </a:solidFill>
          </a:ln>
          <a:effectLst>
            <a:glow rad="63500">
              <a:schemeClr val="accent1">
                <a:satMod val="175000"/>
                <a:alpha val="40000"/>
              </a:schemeClr>
            </a:glow>
          </a:effectLst>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CEA37425-31D6-AB30-F47B-53C953DF9B99}"/>
              </a:ext>
            </a:extLst>
          </p:cNvPr>
          <p:cNvSpPr txBox="1"/>
          <p:nvPr/>
        </p:nvSpPr>
        <p:spPr>
          <a:xfrm>
            <a:off x="3949960" y="1226919"/>
            <a:ext cx="1315615" cy="369332"/>
          </a:xfrm>
          <a:prstGeom prst="rect">
            <a:avLst/>
          </a:prstGeom>
          <a:noFill/>
        </p:spPr>
        <p:txBody>
          <a:bodyPr wrap="square" rtlCol="0">
            <a:spAutoFit/>
          </a:bodyPr>
          <a:lstStyle/>
          <a:p>
            <a:r>
              <a:rPr lang="en-US" dirty="0">
                <a:highlight>
                  <a:srgbClr val="8E498A"/>
                </a:highlight>
              </a:rPr>
              <a:t>Female</a:t>
            </a:r>
          </a:p>
        </p:txBody>
      </p:sp>
      <p:sp>
        <p:nvSpPr>
          <p:cNvPr id="30" name="TextBox 29">
            <a:extLst>
              <a:ext uri="{FF2B5EF4-FFF2-40B4-BE49-F238E27FC236}">
                <a16:creationId xmlns:a16="http://schemas.microsoft.com/office/drawing/2014/main" id="{F46B3808-1FC8-8627-C6B1-B0469092E266}"/>
              </a:ext>
            </a:extLst>
          </p:cNvPr>
          <p:cNvSpPr txBox="1"/>
          <p:nvPr/>
        </p:nvSpPr>
        <p:spPr>
          <a:xfrm>
            <a:off x="3974889" y="3051884"/>
            <a:ext cx="1315615" cy="369332"/>
          </a:xfrm>
          <a:prstGeom prst="rect">
            <a:avLst/>
          </a:prstGeom>
          <a:noFill/>
        </p:spPr>
        <p:txBody>
          <a:bodyPr wrap="square" rtlCol="0">
            <a:spAutoFit/>
          </a:bodyPr>
          <a:lstStyle/>
          <a:p>
            <a:r>
              <a:rPr lang="en-US" dirty="0">
                <a:highlight>
                  <a:srgbClr val="8E498A"/>
                </a:highlight>
              </a:rPr>
              <a:t>Male</a:t>
            </a:r>
          </a:p>
        </p:txBody>
      </p:sp>
      <p:sp>
        <p:nvSpPr>
          <p:cNvPr id="33" name="TextBox 32">
            <a:extLst>
              <a:ext uri="{FF2B5EF4-FFF2-40B4-BE49-F238E27FC236}">
                <a16:creationId xmlns:a16="http://schemas.microsoft.com/office/drawing/2014/main" id="{803B278B-6C61-DB44-1013-86EADF4FAF8C}"/>
              </a:ext>
            </a:extLst>
          </p:cNvPr>
          <p:cNvSpPr txBox="1"/>
          <p:nvPr/>
        </p:nvSpPr>
        <p:spPr>
          <a:xfrm>
            <a:off x="6506854" y="1445270"/>
            <a:ext cx="5177960" cy="4247317"/>
          </a:xfrm>
          <a:prstGeom prst="rect">
            <a:avLst/>
          </a:prstGeom>
          <a:noFill/>
        </p:spPr>
        <p:txBody>
          <a:bodyPr wrap="square" rtlCol="0">
            <a:spAutoFit/>
          </a:bodyPr>
          <a:lstStyle/>
          <a:p>
            <a:pPr marL="285750" indent="-285750">
              <a:buClr>
                <a:schemeClr val="tx2">
                  <a:lumMod val="60000"/>
                  <a:lumOff val="40000"/>
                </a:schemeClr>
              </a:buClr>
              <a:buSzPct val="200000"/>
              <a:buFont typeface="Arial" panose="020B0604020202020204" pitchFamily="34" charset="0"/>
              <a:buChar char="•"/>
            </a:pPr>
            <a:r>
              <a:rPr lang="en-US" dirty="0">
                <a:solidFill>
                  <a:srgbClr val="FFFF00"/>
                </a:solidFill>
                <a:latin typeface="Abadi" panose="020B0604020104020204" pitchFamily="34" charset="0"/>
              </a:rPr>
              <a:t> </a:t>
            </a:r>
            <a:r>
              <a:rPr lang="en-US" dirty="0">
                <a:solidFill>
                  <a:srgbClr val="FFFF00"/>
                </a:solidFill>
                <a:highlight>
                  <a:srgbClr val="808080"/>
                </a:highlight>
                <a:latin typeface="Abadi" panose="020B0604020104020204" pitchFamily="34" charset="0"/>
              </a:rPr>
              <a:t>Gender based analysis  showed  that Female customers are churning more than Male customers. There are 1139 female customers (25.07%) who churned and 898 male customers(16.46%) who churned.</a:t>
            </a:r>
          </a:p>
          <a:p>
            <a:pPr marL="285750" indent="-285750">
              <a:buClr>
                <a:schemeClr val="tx2">
                  <a:lumMod val="60000"/>
                  <a:lumOff val="40000"/>
                </a:schemeClr>
              </a:buClr>
              <a:buSzPct val="200000"/>
              <a:buFont typeface="Arial" panose="020B0604020202020204" pitchFamily="34" charset="0"/>
              <a:buChar char="•"/>
            </a:pPr>
            <a:endParaRPr lang="en-US" dirty="0">
              <a:solidFill>
                <a:srgbClr val="FFFF00"/>
              </a:solidFill>
              <a:highlight>
                <a:srgbClr val="808080"/>
              </a:highlight>
              <a:latin typeface="Abadi" panose="020B0604020104020204" pitchFamily="34" charset="0"/>
            </a:endParaRPr>
          </a:p>
          <a:p>
            <a:pPr marL="285750" indent="-285750">
              <a:buClr>
                <a:schemeClr val="tx2">
                  <a:lumMod val="60000"/>
                  <a:lumOff val="40000"/>
                </a:schemeClr>
              </a:buClr>
              <a:buSzPct val="200000"/>
              <a:buFont typeface="Arial" panose="020B0604020202020204" pitchFamily="34" charset="0"/>
              <a:buChar char="•"/>
            </a:pPr>
            <a:r>
              <a:rPr lang="en-US" dirty="0">
                <a:solidFill>
                  <a:srgbClr val="FFFF00"/>
                </a:solidFill>
                <a:highlight>
                  <a:srgbClr val="808080"/>
                </a:highlight>
                <a:latin typeface="Abadi" panose="020B0604020104020204" pitchFamily="34" charset="0"/>
              </a:rPr>
              <a:t>Age group-based analysis showed that the highest number of customers churned are from the age group of 30-50 years of age with 1350 customers churned at a churn rate of 66.27%.</a:t>
            </a:r>
          </a:p>
          <a:p>
            <a:pPr marL="285750" indent="-285750">
              <a:buClr>
                <a:schemeClr val="tx2">
                  <a:lumMod val="60000"/>
                  <a:lumOff val="40000"/>
                </a:schemeClr>
              </a:buClr>
              <a:buSzPct val="200000"/>
              <a:buFont typeface="Arial" panose="020B0604020202020204" pitchFamily="34" charset="0"/>
              <a:buChar char="•"/>
            </a:pPr>
            <a:endParaRPr lang="en-US" dirty="0">
              <a:solidFill>
                <a:srgbClr val="FFFF00"/>
              </a:solidFill>
              <a:highlight>
                <a:srgbClr val="808080"/>
              </a:highlight>
              <a:latin typeface="Abadi" panose="020B0604020104020204" pitchFamily="34" charset="0"/>
            </a:endParaRPr>
          </a:p>
          <a:p>
            <a:pPr marL="285750" indent="-285750">
              <a:buClr>
                <a:schemeClr val="tx2">
                  <a:lumMod val="60000"/>
                  <a:lumOff val="40000"/>
                </a:schemeClr>
              </a:buClr>
              <a:buSzPct val="200000"/>
              <a:buFont typeface="Arial" panose="020B0604020202020204" pitchFamily="34" charset="0"/>
              <a:buChar char="•"/>
            </a:pPr>
            <a:r>
              <a:rPr lang="en-US" dirty="0">
                <a:solidFill>
                  <a:srgbClr val="FFFF00"/>
                </a:solidFill>
                <a:highlight>
                  <a:srgbClr val="808080"/>
                </a:highlight>
                <a:latin typeface="Abadi" panose="020B0604020104020204" pitchFamily="34" charset="0"/>
              </a:rPr>
              <a:t>Age group of 30-50 are the customers with highest financial risk as they have second highest average salary and average balance and a spending rate of 24%.</a:t>
            </a:r>
          </a:p>
        </p:txBody>
      </p:sp>
      <p:pic>
        <p:nvPicPr>
          <p:cNvPr id="20" name="Picture 19" descr="A table with numbers and text&#10;&#10;Description automatically generated">
            <a:extLst>
              <a:ext uri="{FF2B5EF4-FFF2-40B4-BE49-F238E27FC236}">
                <a16:creationId xmlns:a16="http://schemas.microsoft.com/office/drawing/2014/main" id="{D470D728-3243-3B74-C4C7-E5712943A602}"/>
              </a:ext>
            </a:extLst>
          </p:cNvPr>
          <p:cNvPicPr>
            <a:picLocks noChangeAspect="1"/>
          </p:cNvPicPr>
          <p:nvPr/>
        </p:nvPicPr>
        <p:blipFill>
          <a:blip r:embed="rId7"/>
          <a:stretch>
            <a:fillRect/>
          </a:stretch>
        </p:blipFill>
        <p:spPr>
          <a:xfrm>
            <a:off x="328152" y="5059785"/>
            <a:ext cx="5791200" cy="1482090"/>
          </a:xfrm>
          <a:prstGeom prst="rect">
            <a:avLst/>
          </a:prstGeom>
        </p:spPr>
      </p:pic>
    </p:spTree>
    <p:extLst>
      <p:ext uri="{BB962C8B-B14F-4D97-AF65-F5344CB8AC3E}">
        <p14:creationId xmlns:p14="http://schemas.microsoft.com/office/powerpoint/2010/main" val="2217100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5966FE-704C-78D5-95A0-C301151CFE5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7385847-4282-B34E-F329-EBF826E9A1AC}"/>
              </a:ext>
            </a:extLst>
          </p:cNvPr>
          <p:cNvSpPr/>
          <p:nvPr/>
        </p:nvSpPr>
        <p:spPr>
          <a:xfrm>
            <a:off x="-61" y="0"/>
            <a:ext cx="12192000" cy="68580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DEC3885-494D-CAC0-7E87-F2652A3A5961}"/>
              </a:ext>
            </a:extLst>
          </p:cNvPr>
          <p:cNvGrpSpPr/>
          <p:nvPr/>
        </p:nvGrpSpPr>
        <p:grpSpPr>
          <a:xfrm>
            <a:off x="10980751" y="5720218"/>
            <a:ext cx="1960725" cy="1361164"/>
            <a:chOff x="7577981" y="3681541"/>
            <a:chExt cx="1960725" cy="1361164"/>
          </a:xfrm>
        </p:grpSpPr>
        <p:sp>
          <p:nvSpPr>
            <p:cNvPr id="7" name="Google Shape;141;p20">
              <a:extLst>
                <a:ext uri="{FF2B5EF4-FFF2-40B4-BE49-F238E27FC236}">
                  <a16:creationId xmlns:a16="http://schemas.microsoft.com/office/drawing/2014/main" id="{60C7B41C-647E-95F9-43FC-DBA88A04F55D}"/>
                </a:ext>
              </a:extLst>
            </p:cNvPr>
            <p:cNvSpPr/>
            <p:nvPr/>
          </p:nvSpPr>
          <p:spPr>
            <a:xfrm rot="1834879">
              <a:off x="7935399" y="4604805"/>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p20">
              <a:extLst>
                <a:ext uri="{FF2B5EF4-FFF2-40B4-BE49-F238E27FC236}">
                  <a16:creationId xmlns:a16="http://schemas.microsoft.com/office/drawing/2014/main" id="{DBEFF8FB-EB1E-F105-B2A3-F53CB63BF1E0}"/>
                </a:ext>
              </a:extLst>
            </p:cNvPr>
            <p:cNvSpPr/>
            <p:nvPr/>
          </p:nvSpPr>
          <p:spPr>
            <a:xfrm rot="1835340">
              <a:off x="7718142" y="4056240"/>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4;p20">
              <a:extLst>
                <a:ext uri="{FF2B5EF4-FFF2-40B4-BE49-F238E27FC236}">
                  <a16:creationId xmlns:a16="http://schemas.microsoft.com/office/drawing/2014/main" id="{5C5FDE44-4EF9-7CCF-08B3-7C995253CDAD}"/>
                </a:ext>
              </a:extLst>
            </p:cNvPr>
            <p:cNvSpPr/>
            <p:nvPr/>
          </p:nvSpPr>
          <p:spPr>
            <a:xfrm rot="1835532">
              <a:off x="7982525" y="4900136"/>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5;p20">
              <a:extLst>
                <a:ext uri="{FF2B5EF4-FFF2-40B4-BE49-F238E27FC236}">
                  <a16:creationId xmlns:a16="http://schemas.microsoft.com/office/drawing/2014/main" id="{E01EB0D5-46A7-62B0-0FE9-27C8689F78F3}"/>
                </a:ext>
              </a:extLst>
            </p:cNvPr>
            <p:cNvSpPr/>
            <p:nvPr/>
          </p:nvSpPr>
          <p:spPr>
            <a:xfrm rot="1834341">
              <a:off x="8736968" y="4129572"/>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6;p20">
              <a:extLst>
                <a:ext uri="{FF2B5EF4-FFF2-40B4-BE49-F238E27FC236}">
                  <a16:creationId xmlns:a16="http://schemas.microsoft.com/office/drawing/2014/main" id="{6344F161-C567-6EC0-7DC8-6AB95BEA935F}"/>
                </a:ext>
              </a:extLst>
            </p:cNvPr>
            <p:cNvSpPr/>
            <p:nvPr/>
          </p:nvSpPr>
          <p:spPr>
            <a:xfrm rot="1835670">
              <a:off x="7577981" y="3681541"/>
              <a:ext cx="118948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D1FA10B6-1989-215C-E623-DC76F944ADC1}"/>
              </a:ext>
            </a:extLst>
          </p:cNvPr>
          <p:cNvGrpSpPr/>
          <p:nvPr/>
        </p:nvGrpSpPr>
        <p:grpSpPr>
          <a:xfrm>
            <a:off x="-506399" y="-266988"/>
            <a:ext cx="1960725" cy="1361164"/>
            <a:chOff x="7577981" y="3681541"/>
            <a:chExt cx="1960725" cy="1361164"/>
          </a:xfrm>
        </p:grpSpPr>
        <p:sp>
          <p:nvSpPr>
            <p:cNvPr id="13" name="Google Shape;141;p20">
              <a:extLst>
                <a:ext uri="{FF2B5EF4-FFF2-40B4-BE49-F238E27FC236}">
                  <a16:creationId xmlns:a16="http://schemas.microsoft.com/office/drawing/2014/main" id="{DA594736-7E07-20F1-FAA5-408A9AE2E49A}"/>
                </a:ext>
              </a:extLst>
            </p:cNvPr>
            <p:cNvSpPr/>
            <p:nvPr/>
          </p:nvSpPr>
          <p:spPr>
            <a:xfrm rot="1834879">
              <a:off x="7935399" y="4604805"/>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2;p20">
              <a:extLst>
                <a:ext uri="{FF2B5EF4-FFF2-40B4-BE49-F238E27FC236}">
                  <a16:creationId xmlns:a16="http://schemas.microsoft.com/office/drawing/2014/main" id="{7A56A2D2-EDCC-F8DA-86F3-D44B1DD3C530}"/>
                </a:ext>
              </a:extLst>
            </p:cNvPr>
            <p:cNvSpPr/>
            <p:nvPr/>
          </p:nvSpPr>
          <p:spPr>
            <a:xfrm rot="1835340">
              <a:off x="7718142" y="4056240"/>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4;p20">
              <a:extLst>
                <a:ext uri="{FF2B5EF4-FFF2-40B4-BE49-F238E27FC236}">
                  <a16:creationId xmlns:a16="http://schemas.microsoft.com/office/drawing/2014/main" id="{F0FA3CA1-A7C4-A0E6-C44D-C64FB3280FAE}"/>
                </a:ext>
              </a:extLst>
            </p:cNvPr>
            <p:cNvSpPr/>
            <p:nvPr/>
          </p:nvSpPr>
          <p:spPr>
            <a:xfrm rot="1835532">
              <a:off x="7982525" y="4900136"/>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5;p20">
              <a:extLst>
                <a:ext uri="{FF2B5EF4-FFF2-40B4-BE49-F238E27FC236}">
                  <a16:creationId xmlns:a16="http://schemas.microsoft.com/office/drawing/2014/main" id="{4AAE48C8-7353-5628-D062-0C97C581CF3C}"/>
                </a:ext>
              </a:extLst>
            </p:cNvPr>
            <p:cNvSpPr/>
            <p:nvPr/>
          </p:nvSpPr>
          <p:spPr>
            <a:xfrm rot="1834341">
              <a:off x="8736968" y="4129572"/>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6;p20">
              <a:extLst>
                <a:ext uri="{FF2B5EF4-FFF2-40B4-BE49-F238E27FC236}">
                  <a16:creationId xmlns:a16="http://schemas.microsoft.com/office/drawing/2014/main" id="{53FA0CD7-D4E8-508E-F54D-65E86CF548A8}"/>
                </a:ext>
              </a:extLst>
            </p:cNvPr>
            <p:cNvSpPr/>
            <p:nvPr/>
          </p:nvSpPr>
          <p:spPr>
            <a:xfrm rot="1835670">
              <a:off x="7577981" y="3681541"/>
              <a:ext cx="118948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0E71EA61-DBB4-47DC-D5DB-FF7428B7E05B}"/>
              </a:ext>
            </a:extLst>
          </p:cNvPr>
          <p:cNvSpPr txBox="1"/>
          <p:nvPr/>
        </p:nvSpPr>
        <p:spPr>
          <a:xfrm>
            <a:off x="1633282" y="205672"/>
            <a:ext cx="9539415" cy="769441"/>
          </a:xfrm>
          <a:prstGeom prst="rect">
            <a:avLst/>
          </a:prstGeom>
          <a:noFill/>
        </p:spPr>
        <p:txBody>
          <a:bodyPr wrap="square" rtlCol="0">
            <a:spAutoFit/>
          </a:bodyPr>
          <a:lstStyle/>
          <a:p>
            <a:pPr algn="ctr"/>
            <a:r>
              <a:rPr lang="en-US" sz="4400" b="1" dirty="0">
                <a:solidFill>
                  <a:schemeClr val="tx2">
                    <a:lumMod val="75000"/>
                  </a:schemeClr>
                </a:solidFill>
                <a:highlight>
                  <a:srgbClr val="000080"/>
                </a:highlight>
                <a:latin typeface="Lato" panose="020F0502020204030203" pitchFamily="34" charset="0"/>
                <a:ea typeface="Lato" panose="020F0502020204030203" pitchFamily="34" charset="0"/>
                <a:cs typeface="Lato" panose="020F0502020204030203" pitchFamily="34" charset="0"/>
              </a:rPr>
              <a:t>Conclusion</a:t>
            </a:r>
          </a:p>
        </p:txBody>
      </p:sp>
      <p:cxnSp>
        <p:nvCxnSpPr>
          <p:cNvPr id="5" name="Straight Connector 4">
            <a:extLst>
              <a:ext uri="{FF2B5EF4-FFF2-40B4-BE49-F238E27FC236}">
                <a16:creationId xmlns:a16="http://schemas.microsoft.com/office/drawing/2014/main" id="{48284DEE-4449-449F-4DA6-BC5EA0CDD1B4}"/>
              </a:ext>
            </a:extLst>
          </p:cNvPr>
          <p:cNvCxnSpPr>
            <a:cxnSpLocks/>
          </p:cNvCxnSpPr>
          <p:nvPr/>
        </p:nvCxnSpPr>
        <p:spPr>
          <a:xfrm>
            <a:off x="2015411" y="1282104"/>
            <a:ext cx="0" cy="4428231"/>
          </a:xfrm>
          <a:prstGeom prst="line">
            <a:avLst/>
          </a:prstGeom>
          <a:ln>
            <a:solidFill>
              <a:schemeClr val="tx2"/>
            </a:solidFill>
          </a:ln>
          <a:effectLst>
            <a:glow rad="63500">
              <a:schemeClr val="accent1">
                <a:satMod val="175000"/>
                <a:alpha val="40000"/>
              </a:schemeClr>
            </a:glo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441E13BF-7E46-9631-5A8E-199C5D0FA603}"/>
              </a:ext>
            </a:extLst>
          </p:cNvPr>
          <p:cNvSpPr txBox="1"/>
          <p:nvPr/>
        </p:nvSpPr>
        <p:spPr>
          <a:xfrm>
            <a:off x="2087681" y="1408136"/>
            <a:ext cx="9170887" cy="4524315"/>
          </a:xfrm>
          <a:prstGeom prst="rect">
            <a:avLst/>
          </a:prstGeom>
          <a:noFill/>
        </p:spPr>
        <p:txBody>
          <a:bodyPr wrap="square" rtlCol="0">
            <a:spAutoFit/>
          </a:bodyPr>
          <a:lstStyle/>
          <a:p>
            <a:pPr marL="285750" indent="-285750">
              <a:buClr>
                <a:schemeClr val="tx2">
                  <a:lumMod val="60000"/>
                  <a:lumOff val="40000"/>
                </a:schemeClr>
              </a:buClr>
              <a:buSzPct val="200000"/>
              <a:buFont typeface="Arial" panose="020B0604020202020204" pitchFamily="34" charset="0"/>
              <a:buChar char="•"/>
            </a:pPr>
            <a:r>
              <a:rPr lang="en-US" dirty="0">
                <a:solidFill>
                  <a:srgbClr val="FFFF00"/>
                </a:solidFill>
                <a:highlight>
                  <a:srgbClr val="808080"/>
                </a:highlight>
                <a:latin typeface="Abadi" panose="020B0604020104020204" pitchFamily="34" charset="0"/>
              </a:rPr>
              <a:t>Churning is predominant among non active members than that of  active  members, which means customer engagement is an important factor.</a:t>
            </a:r>
          </a:p>
          <a:p>
            <a:pPr marL="285750" indent="-285750">
              <a:buClr>
                <a:schemeClr val="tx2">
                  <a:lumMod val="60000"/>
                  <a:lumOff val="40000"/>
                </a:schemeClr>
              </a:buClr>
              <a:buSzPct val="200000"/>
              <a:buFont typeface="Arial" panose="020B0604020202020204" pitchFamily="34" charset="0"/>
              <a:buChar char="•"/>
            </a:pPr>
            <a:endParaRPr lang="en-US" dirty="0">
              <a:solidFill>
                <a:srgbClr val="FFFF00"/>
              </a:solidFill>
              <a:highlight>
                <a:srgbClr val="808080"/>
              </a:highlight>
              <a:latin typeface="Abadi" panose="020B0604020104020204" pitchFamily="34" charset="0"/>
            </a:endParaRPr>
          </a:p>
          <a:p>
            <a:pPr marL="285750" indent="-285750">
              <a:buClr>
                <a:schemeClr val="tx2">
                  <a:lumMod val="60000"/>
                  <a:lumOff val="40000"/>
                </a:schemeClr>
              </a:buClr>
              <a:buSzPct val="200000"/>
              <a:buFont typeface="Arial" panose="020B0604020202020204" pitchFamily="34" charset="0"/>
              <a:buChar char="•"/>
            </a:pPr>
            <a:r>
              <a:rPr lang="en-US" dirty="0">
                <a:solidFill>
                  <a:srgbClr val="FFFF00"/>
                </a:solidFill>
                <a:highlight>
                  <a:srgbClr val="808080"/>
                </a:highlight>
                <a:latin typeface="Abadi" panose="020B0604020104020204" pitchFamily="34" charset="0"/>
              </a:rPr>
              <a:t>Number of customers churned with credit card is more than those without </a:t>
            </a:r>
            <a:r>
              <a:rPr lang="en-US" dirty="0" err="1">
                <a:solidFill>
                  <a:srgbClr val="FFFF00"/>
                </a:solidFill>
                <a:highlight>
                  <a:srgbClr val="808080"/>
                </a:highlight>
                <a:latin typeface="Abadi" panose="020B0604020104020204" pitchFamily="34" charset="0"/>
              </a:rPr>
              <a:t>creditcard,this</a:t>
            </a:r>
            <a:r>
              <a:rPr lang="en-US" dirty="0">
                <a:solidFill>
                  <a:srgbClr val="FFFF00"/>
                </a:solidFill>
                <a:highlight>
                  <a:srgbClr val="808080"/>
                </a:highlight>
                <a:latin typeface="Abadi" panose="020B0604020104020204" pitchFamily="34" charset="0"/>
              </a:rPr>
              <a:t> means that products like credit cards are not exciting enough .</a:t>
            </a:r>
          </a:p>
          <a:p>
            <a:pPr>
              <a:buClr>
                <a:schemeClr val="tx2">
                  <a:lumMod val="60000"/>
                  <a:lumOff val="40000"/>
                </a:schemeClr>
              </a:buClr>
              <a:buSzPct val="200000"/>
            </a:pPr>
            <a:endParaRPr lang="en-US" dirty="0">
              <a:solidFill>
                <a:srgbClr val="FFFF00"/>
              </a:solidFill>
              <a:highlight>
                <a:srgbClr val="808080"/>
              </a:highlight>
              <a:latin typeface="Abadi" panose="020B0604020104020204" pitchFamily="34" charset="0"/>
            </a:endParaRPr>
          </a:p>
          <a:p>
            <a:pPr marL="285750" indent="-285750">
              <a:buClr>
                <a:schemeClr val="tx2">
                  <a:lumMod val="60000"/>
                  <a:lumOff val="40000"/>
                </a:schemeClr>
              </a:buClr>
              <a:buSzPct val="200000"/>
              <a:buFont typeface="Arial" panose="020B0604020202020204" pitchFamily="34" charset="0"/>
              <a:buChar char="•"/>
            </a:pPr>
            <a:r>
              <a:rPr lang="en-US" dirty="0">
                <a:solidFill>
                  <a:srgbClr val="FFFF00"/>
                </a:solidFill>
                <a:highlight>
                  <a:srgbClr val="808080"/>
                </a:highlight>
                <a:latin typeface="Abadi" panose="020B0604020104020204" pitchFamily="34" charset="0"/>
              </a:rPr>
              <a:t>New customers have higher tendency to churn than long term customers.</a:t>
            </a:r>
          </a:p>
          <a:p>
            <a:pPr>
              <a:buClr>
                <a:schemeClr val="tx2">
                  <a:lumMod val="60000"/>
                  <a:lumOff val="40000"/>
                </a:schemeClr>
              </a:buClr>
              <a:buSzPct val="200000"/>
            </a:pPr>
            <a:endParaRPr lang="en-US" dirty="0">
              <a:solidFill>
                <a:srgbClr val="FFFF00"/>
              </a:solidFill>
              <a:highlight>
                <a:srgbClr val="808080"/>
              </a:highlight>
              <a:latin typeface="Abadi" panose="020B0604020104020204" pitchFamily="34" charset="0"/>
            </a:endParaRPr>
          </a:p>
          <a:p>
            <a:pPr marL="285750" indent="-285750">
              <a:buClr>
                <a:schemeClr val="tx2">
                  <a:lumMod val="60000"/>
                  <a:lumOff val="40000"/>
                </a:schemeClr>
              </a:buClr>
              <a:buSzPct val="200000"/>
              <a:buFont typeface="Arial" panose="020B0604020202020204" pitchFamily="34" charset="0"/>
              <a:buChar char="•"/>
            </a:pPr>
            <a:r>
              <a:rPr lang="en-US" dirty="0">
                <a:solidFill>
                  <a:srgbClr val="FFFF00"/>
                </a:solidFill>
                <a:highlight>
                  <a:srgbClr val="808080"/>
                </a:highlight>
                <a:latin typeface="Abadi" panose="020B0604020104020204" pitchFamily="34" charset="0"/>
              </a:rPr>
              <a:t>Credit score category “Fair” has highest churning</a:t>
            </a:r>
          </a:p>
          <a:p>
            <a:pPr>
              <a:buClr>
                <a:schemeClr val="tx2">
                  <a:lumMod val="60000"/>
                  <a:lumOff val="40000"/>
                </a:schemeClr>
              </a:buClr>
              <a:buSzPct val="200000"/>
            </a:pPr>
            <a:r>
              <a:rPr lang="en-US" dirty="0">
                <a:solidFill>
                  <a:srgbClr val="FFFF00"/>
                </a:solidFill>
                <a:highlight>
                  <a:srgbClr val="808080"/>
                </a:highlight>
                <a:latin typeface="Abadi" panose="020B0604020104020204" pitchFamily="34" charset="0"/>
              </a:rPr>
              <a:t>.</a:t>
            </a:r>
          </a:p>
          <a:p>
            <a:pPr marL="285750" indent="-285750">
              <a:buClr>
                <a:schemeClr val="tx2">
                  <a:lumMod val="60000"/>
                  <a:lumOff val="40000"/>
                </a:schemeClr>
              </a:buClr>
              <a:buSzPct val="200000"/>
              <a:buFont typeface="Arial" panose="020B0604020202020204" pitchFamily="34" charset="0"/>
              <a:buChar char="•"/>
            </a:pPr>
            <a:r>
              <a:rPr lang="en-US" dirty="0">
                <a:solidFill>
                  <a:srgbClr val="FFFF00"/>
                </a:solidFill>
                <a:highlight>
                  <a:srgbClr val="808080"/>
                </a:highlight>
                <a:latin typeface="Abadi" panose="020B0604020104020204" pitchFamily="34" charset="0"/>
              </a:rPr>
              <a:t>Germany is the location were most number of people are churning, this means there are some location specific factors which needs to be addressed.</a:t>
            </a:r>
          </a:p>
          <a:p>
            <a:pPr marL="285750" indent="-285750">
              <a:buClr>
                <a:schemeClr val="tx2">
                  <a:lumMod val="60000"/>
                  <a:lumOff val="40000"/>
                </a:schemeClr>
              </a:buClr>
              <a:buSzPct val="200000"/>
              <a:buFont typeface="Arial" panose="020B0604020202020204" pitchFamily="34" charset="0"/>
              <a:buChar char="•"/>
            </a:pPr>
            <a:endParaRPr lang="en-US" dirty="0">
              <a:solidFill>
                <a:srgbClr val="FFFF00"/>
              </a:solidFill>
              <a:highlight>
                <a:srgbClr val="808080"/>
              </a:highlight>
              <a:latin typeface="Abadi" panose="020B0604020104020204" pitchFamily="34" charset="0"/>
            </a:endParaRPr>
          </a:p>
          <a:p>
            <a:pPr marL="285750" indent="-285750">
              <a:buClr>
                <a:schemeClr val="tx2">
                  <a:lumMod val="60000"/>
                  <a:lumOff val="40000"/>
                </a:schemeClr>
              </a:buClr>
              <a:buSzPct val="200000"/>
              <a:buFont typeface="Arial" panose="020B0604020202020204" pitchFamily="34" charset="0"/>
              <a:buChar char="•"/>
            </a:pPr>
            <a:r>
              <a:rPr lang="en-US" dirty="0">
                <a:solidFill>
                  <a:srgbClr val="FFFF00"/>
                </a:solidFill>
                <a:highlight>
                  <a:srgbClr val="808080"/>
                </a:highlight>
                <a:latin typeface="Abadi" panose="020B0604020104020204" pitchFamily="34" charset="0"/>
              </a:rPr>
              <a:t>On demographic basis males are more prone to churning than females ,also people in the age group of 30-50 are most unsatisfied with bank.</a:t>
            </a:r>
          </a:p>
          <a:p>
            <a:pPr marL="285750" indent="-285750">
              <a:buClr>
                <a:schemeClr val="tx2">
                  <a:lumMod val="60000"/>
                  <a:lumOff val="40000"/>
                </a:schemeClr>
              </a:buClr>
              <a:buSzPct val="200000"/>
              <a:buFont typeface="Arial" panose="020B0604020202020204" pitchFamily="34" charset="0"/>
              <a:buChar char="•"/>
            </a:pPr>
            <a:endParaRPr lang="en-US" dirty="0">
              <a:solidFill>
                <a:srgbClr val="FFFF00"/>
              </a:solidFill>
              <a:highlight>
                <a:srgbClr val="808080"/>
              </a:highlight>
              <a:latin typeface="Abadi" panose="020B0604020104020204" pitchFamily="34" charset="0"/>
            </a:endParaRPr>
          </a:p>
        </p:txBody>
      </p:sp>
    </p:spTree>
    <p:extLst>
      <p:ext uri="{BB962C8B-B14F-4D97-AF65-F5344CB8AC3E}">
        <p14:creationId xmlns:p14="http://schemas.microsoft.com/office/powerpoint/2010/main" val="3585527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A737D47-970C-473F-1E6C-E500B5AF5520}"/>
              </a:ext>
            </a:extLst>
          </p:cNvPr>
          <p:cNvGrpSpPr/>
          <p:nvPr/>
        </p:nvGrpSpPr>
        <p:grpSpPr>
          <a:xfrm>
            <a:off x="249582" y="1601426"/>
            <a:ext cx="10084871" cy="4805877"/>
            <a:chOff x="3752850" y="771525"/>
            <a:chExt cx="13027822" cy="5314950"/>
          </a:xfrm>
        </p:grpSpPr>
        <p:pic>
          <p:nvPicPr>
            <p:cNvPr id="3" name="Picture 2">
              <a:extLst>
                <a:ext uri="{FF2B5EF4-FFF2-40B4-BE49-F238E27FC236}">
                  <a16:creationId xmlns:a16="http://schemas.microsoft.com/office/drawing/2014/main" id="{A2DEF623-B3E1-ACD1-73D0-0D120961ED4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52850" y="771525"/>
              <a:ext cx="3543300" cy="5314950"/>
            </a:xfrm>
            <a:prstGeom prst="rect">
              <a:avLst/>
            </a:prstGeom>
          </p:spPr>
        </p:pic>
        <p:grpSp>
          <p:nvGrpSpPr>
            <p:cNvPr id="4" name="Group 3">
              <a:extLst>
                <a:ext uri="{FF2B5EF4-FFF2-40B4-BE49-F238E27FC236}">
                  <a16:creationId xmlns:a16="http://schemas.microsoft.com/office/drawing/2014/main" id="{A45B7327-39CD-7BFE-8EDC-4FFAA1CBE7B3}"/>
                </a:ext>
              </a:extLst>
            </p:cNvPr>
            <p:cNvGrpSpPr/>
            <p:nvPr/>
          </p:nvGrpSpPr>
          <p:grpSpPr>
            <a:xfrm>
              <a:off x="6968495" y="1097267"/>
              <a:ext cx="2399988" cy="2083451"/>
              <a:chOff x="5254150" y="1535975"/>
              <a:chExt cx="1339983" cy="1163251"/>
            </a:xfrm>
          </p:grpSpPr>
          <p:cxnSp>
            <p:nvCxnSpPr>
              <p:cNvPr id="8" name="Google Shape;344;p39">
                <a:extLst>
                  <a:ext uri="{FF2B5EF4-FFF2-40B4-BE49-F238E27FC236}">
                    <a16:creationId xmlns:a16="http://schemas.microsoft.com/office/drawing/2014/main" id="{637A6FB0-1158-850D-4A6A-5FCE7645C4FA}"/>
                  </a:ext>
                </a:extLst>
              </p:cNvPr>
              <p:cNvCxnSpPr/>
              <p:nvPr/>
            </p:nvCxnSpPr>
            <p:spPr>
              <a:xfrm rot="10800000" flipH="1">
                <a:off x="5323933" y="2378526"/>
                <a:ext cx="1270200" cy="3207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9" name="Google Shape;345;p39">
                <a:extLst>
                  <a:ext uri="{FF2B5EF4-FFF2-40B4-BE49-F238E27FC236}">
                    <a16:creationId xmlns:a16="http://schemas.microsoft.com/office/drawing/2014/main" id="{2FB98A49-FDEB-7DC7-2B59-0F10E5BB61CC}"/>
                  </a:ext>
                </a:extLst>
              </p:cNvPr>
              <p:cNvCxnSpPr/>
              <p:nvPr/>
            </p:nvCxnSpPr>
            <p:spPr>
              <a:xfrm rot="10800000" flipH="1">
                <a:off x="5323933" y="1948163"/>
                <a:ext cx="1251300" cy="3465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0" name="Google Shape;346;p39">
                <a:extLst>
                  <a:ext uri="{FF2B5EF4-FFF2-40B4-BE49-F238E27FC236}">
                    <a16:creationId xmlns:a16="http://schemas.microsoft.com/office/drawing/2014/main" id="{13CF0531-966C-9712-0A24-E5CAFC948790}"/>
                  </a:ext>
                </a:extLst>
              </p:cNvPr>
              <p:cNvCxnSpPr/>
              <p:nvPr/>
            </p:nvCxnSpPr>
            <p:spPr>
              <a:xfrm rot="10800000" flipH="1">
                <a:off x="5254150" y="1535975"/>
                <a:ext cx="1289100" cy="353400"/>
              </a:xfrm>
              <a:prstGeom prst="bentConnector3">
                <a:avLst>
                  <a:gd name="adj1" fmla="val 50000"/>
                </a:avLst>
              </a:prstGeom>
              <a:noFill/>
              <a:ln w="9525" cap="flat" cmpd="sng">
                <a:solidFill>
                  <a:schemeClr val="dk2"/>
                </a:solidFill>
                <a:prstDash val="solid"/>
                <a:round/>
                <a:headEnd type="none" w="med" len="med"/>
                <a:tailEnd type="none" w="med" len="med"/>
              </a:ln>
            </p:spPr>
          </p:cxnSp>
        </p:grpSp>
        <p:sp>
          <p:nvSpPr>
            <p:cNvPr id="14" name="TextBox 13">
              <a:extLst>
                <a:ext uri="{FF2B5EF4-FFF2-40B4-BE49-F238E27FC236}">
                  <a16:creationId xmlns:a16="http://schemas.microsoft.com/office/drawing/2014/main" id="{256D92F3-3D3A-7C74-2476-8B59537D63B9}"/>
                </a:ext>
              </a:extLst>
            </p:cNvPr>
            <p:cNvSpPr txBox="1"/>
            <p:nvPr/>
          </p:nvSpPr>
          <p:spPr>
            <a:xfrm>
              <a:off x="9468742" y="859822"/>
              <a:ext cx="6350382" cy="510568"/>
            </a:xfrm>
            <a:prstGeom prst="rect">
              <a:avLst/>
            </a:prstGeom>
            <a:noFill/>
          </p:spPr>
          <p:txBody>
            <a:bodyPr wrap="square" rtlCol="0">
              <a:spAutoFit/>
            </a:bodyPr>
            <a:lstStyle/>
            <a:p>
              <a:pPr algn="l" fontAlgn="base"/>
              <a:r>
                <a:rPr lang="en-US" sz="2000" b="1" i="0" dirty="0">
                  <a:solidFill>
                    <a:srgbClr val="FFFF00"/>
                  </a:solidFill>
                  <a:effectLst/>
                  <a:latin typeface="Karla" pitchFamily="2" charset="0"/>
                </a:rPr>
                <a:t>Prioritize proactive customer service</a:t>
              </a:r>
              <a:r>
                <a:rPr lang="en-US" sz="2400" b="0" i="0" dirty="0">
                  <a:solidFill>
                    <a:srgbClr val="213343"/>
                  </a:solidFill>
                  <a:effectLst/>
                  <a:latin typeface="Lexend Deca"/>
                </a:rPr>
                <a:t>.</a:t>
              </a:r>
            </a:p>
          </p:txBody>
        </p:sp>
        <p:sp>
          <p:nvSpPr>
            <p:cNvPr id="15" name="TextBox 14">
              <a:extLst>
                <a:ext uri="{FF2B5EF4-FFF2-40B4-BE49-F238E27FC236}">
                  <a16:creationId xmlns:a16="http://schemas.microsoft.com/office/drawing/2014/main" id="{75DB5CBE-56C4-D464-FB74-A86FFFBE23CD}"/>
                </a:ext>
              </a:extLst>
            </p:cNvPr>
            <p:cNvSpPr txBox="1"/>
            <p:nvPr/>
          </p:nvSpPr>
          <p:spPr>
            <a:xfrm>
              <a:off x="9496468" y="1518208"/>
              <a:ext cx="3691462" cy="510568"/>
            </a:xfrm>
            <a:prstGeom prst="rect">
              <a:avLst/>
            </a:prstGeom>
            <a:noFill/>
          </p:spPr>
          <p:txBody>
            <a:bodyPr wrap="square" rtlCol="0">
              <a:spAutoFit/>
            </a:bodyPr>
            <a:lstStyle/>
            <a:p>
              <a:pPr algn="l" fontAlgn="base"/>
              <a:r>
                <a:rPr lang="en-US" sz="2400" b="1" i="0" dirty="0">
                  <a:solidFill>
                    <a:srgbClr val="FFFF00"/>
                  </a:solidFill>
                  <a:effectLst/>
                  <a:latin typeface="Karla" pitchFamily="2" charset="0"/>
                </a:rPr>
                <a:t>Offer incentives</a:t>
              </a:r>
            </a:p>
          </p:txBody>
        </p:sp>
        <p:sp>
          <p:nvSpPr>
            <p:cNvPr id="16" name="TextBox 15">
              <a:extLst>
                <a:ext uri="{FF2B5EF4-FFF2-40B4-BE49-F238E27FC236}">
                  <a16:creationId xmlns:a16="http://schemas.microsoft.com/office/drawing/2014/main" id="{91E34A4C-8853-5F4E-EA42-B149FEC423BD}"/>
                </a:ext>
              </a:extLst>
            </p:cNvPr>
            <p:cNvSpPr txBox="1"/>
            <p:nvPr/>
          </p:nvSpPr>
          <p:spPr>
            <a:xfrm>
              <a:off x="9468742" y="2211959"/>
              <a:ext cx="7311930" cy="782870"/>
            </a:xfrm>
            <a:prstGeom prst="rect">
              <a:avLst/>
            </a:prstGeom>
            <a:noFill/>
          </p:spPr>
          <p:txBody>
            <a:bodyPr wrap="square" rtlCol="0">
              <a:spAutoFit/>
            </a:bodyPr>
            <a:lstStyle/>
            <a:p>
              <a:pPr algn="l"/>
              <a:r>
                <a:rPr lang="en-US" sz="2000" b="1" i="0" dirty="0">
                  <a:solidFill>
                    <a:srgbClr val="FFFF00"/>
                  </a:solidFill>
                  <a:effectLst/>
                  <a:latin typeface="Karla" panose="020F0502020204030204" pitchFamily="2" charset="0"/>
                </a:rPr>
                <a:t>Use micro surveys to determine the dissatisfaction among customers</a:t>
              </a:r>
            </a:p>
          </p:txBody>
        </p:sp>
      </p:grpSp>
      <p:sp>
        <p:nvSpPr>
          <p:cNvPr id="19" name="TextBox 18">
            <a:extLst>
              <a:ext uri="{FF2B5EF4-FFF2-40B4-BE49-F238E27FC236}">
                <a16:creationId xmlns:a16="http://schemas.microsoft.com/office/drawing/2014/main" id="{698CBDE8-775F-4786-92C7-539B8A6AAD98}"/>
              </a:ext>
            </a:extLst>
          </p:cNvPr>
          <p:cNvSpPr txBox="1"/>
          <p:nvPr/>
        </p:nvSpPr>
        <p:spPr>
          <a:xfrm>
            <a:off x="646854" y="89316"/>
            <a:ext cx="12192000" cy="1446550"/>
          </a:xfrm>
          <a:prstGeom prst="rect">
            <a:avLst/>
          </a:prstGeom>
          <a:noFill/>
        </p:spPr>
        <p:txBody>
          <a:bodyPr wrap="square" rtlCol="0">
            <a:spAutoFit/>
          </a:bodyPr>
          <a:lstStyle/>
          <a:p>
            <a:pPr algn="ctr"/>
            <a:r>
              <a:rPr lang="en-US" sz="4400" b="1" dirty="0">
                <a:solidFill>
                  <a:schemeClr val="tx2"/>
                </a:solidFill>
                <a:latin typeface="Lora" pitchFamily="2" charset="0"/>
              </a:rPr>
              <a:t>Suggestions To Reduce</a:t>
            </a:r>
          </a:p>
          <a:p>
            <a:pPr algn="ctr"/>
            <a:r>
              <a:rPr lang="en-US" sz="4400" b="1" dirty="0">
                <a:solidFill>
                  <a:schemeClr val="tx2"/>
                </a:solidFill>
                <a:latin typeface="Lora" pitchFamily="2" charset="0"/>
              </a:rPr>
              <a:t> Customer Churn</a:t>
            </a:r>
          </a:p>
        </p:txBody>
      </p:sp>
      <p:grpSp>
        <p:nvGrpSpPr>
          <p:cNvPr id="20" name="Group 19">
            <a:extLst>
              <a:ext uri="{FF2B5EF4-FFF2-40B4-BE49-F238E27FC236}">
                <a16:creationId xmlns:a16="http://schemas.microsoft.com/office/drawing/2014/main" id="{2CAB32C3-146B-C49D-836B-674DC58934E3}"/>
              </a:ext>
            </a:extLst>
          </p:cNvPr>
          <p:cNvGrpSpPr/>
          <p:nvPr/>
        </p:nvGrpSpPr>
        <p:grpSpPr>
          <a:xfrm>
            <a:off x="10980751" y="5720218"/>
            <a:ext cx="1960725" cy="1361164"/>
            <a:chOff x="7577981" y="3681541"/>
            <a:chExt cx="1960725" cy="1361164"/>
          </a:xfrm>
        </p:grpSpPr>
        <p:sp>
          <p:nvSpPr>
            <p:cNvPr id="21" name="Google Shape;141;p20">
              <a:extLst>
                <a:ext uri="{FF2B5EF4-FFF2-40B4-BE49-F238E27FC236}">
                  <a16:creationId xmlns:a16="http://schemas.microsoft.com/office/drawing/2014/main" id="{6F9F83E0-0C60-BA2B-9B22-FD0313ACCC5B}"/>
                </a:ext>
              </a:extLst>
            </p:cNvPr>
            <p:cNvSpPr/>
            <p:nvPr/>
          </p:nvSpPr>
          <p:spPr>
            <a:xfrm rot="1834879">
              <a:off x="7935399" y="4604805"/>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2;p20">
              <a:extLst>
                <a:ext uri="{FF2B5EF4-FFF2-40B4-BE49-F238E27FC236}">
                  <a16:creationId xmlns:a16="http://schemas.microsoft.com/office/drawing/2014/main" id="{73634B2F-375E-38EE-7538-5E6B7098CBBF}"/>
                </a:ext>
              </a:extLst>
            </p:cNvPr>
            <p:cNvSpPr/>
            <p:nvPr/>
          </p:nvSpPr>
          <p:spPr>
            <a:xfrm rot="1835340">
              <a:off x="7718142" y="4056240"/>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4;p20">
              <a:extLst>
                <a:ext uri="{FF2B5EF4-FFF2-40B4-BE49-F238E27FC236}">
                  <a16:creationId xmlns:a16="http://schemas.microsoft.com/office/drawing/2014/main" id="{D9BD7F43-CDA6-8086-5312-59C1BB6EE737}"/>
                </a:ext>
              </a:extLst>
            </p:cNvPr>
            <p:cNvSpPr/>
            <p:nvPr/>
          </p:nvSpPr>
          <p:spPr>
            <a:xfrm rot="1835532">
              <a:off x="7982525" y="4900136"/>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5;p20">
              <a:extLst>
                <a:ext uri="{FF2B5EF4-FFF2-40B4-BE49-F238E27FC236}">
                  <a16:creationId xmlns:a16="http://schemas.microsoft.com/office/drawing/2014/main" id="{99138E66-8E8E-C845-42EE-5D0370E07BAD}"/>
                </a:ext>
              </a:extLst>
            </p:cNvPr>
            <p:cNvSpPr/>
            <p:nvPr/>
          </p:nvSpPr>
          <p:spPr>
            <a:xfrm rot="1834341">
              <a:off x="8736968" y="4129572"/>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6;p20">
              <a:extLst>
                <a:ext uri="{FF2B5EF4-FFF2-40B4-BE49-F238E27FC236}">
                  <a16:creationId xmlns:a16="http://schemas.microsoft.com/office/drawing/2014/main" id="{3BD218B7-86DF-DB29-3B7F-24DB5BA824E4}"/>
                </a:ext>
              </a:extLst>
            </p:cNvPr>
            <p:cNvSpPr/>
            <p:nvPr/>
          </p:nvSpPr>
          <p:spPr>
            <a:xfrm rot="1835670">
              <a:off x="7577981" y="3681541"/>
              <a:ext cx="118948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roup 25">
            <a:extLst>
              <a:ext uri="{FF2B5EF4-FFF2-40B4-BE49-F238E27FC236}">
                <a16:creationId xmlns:a16="http://schemas.microsoft.com/office/drawing/2014/main" id="{75E1C8E9-D538-7B90-49F9-E42153A6A20F}"/>
              </a:ext>
            </a:extLst>
          </p:cNvPr>
          <p:cNvGrpSpPr/>
          <p:nvPr/>
        </p:nvGrpSpPr>
        <p:grpSpPr>
          <a:xfrm>
            <a:off x="-506399" y="-266988"/>
            <a:ext cx="1960725" cy="1361164"/>
            <a:chOff x="7577981" y="3681541"/>
            <a:chExt cx="1960725" cy="1361164"/>
          </a:xfrm>
        </p:grpSpPr>
        <p:sp>
          <p:nvSpPr>
            <p:cNvPr id="27" name="Google Shape;141;p20">
              <a:extLst>
                <a:ext uri="{FF2B5EF4-FFF2-40B4-BE49-F238E27FC236}">
                  <a16:creationId xmlns:a16="http://schemas.microsoft.com/office/drawing/2014/main" id="{6DD2CE0B-27EB-8D7F-3E16-7C734F681A22}"/>
                </a:ext>
              </a:extLst>
            </p:cNvPr>
            <p:cNvSpPr/>
            <p:nvPr/>
          </p:nvSpPr>
          <p:spPr>
            <a:xfrm rot="1834879">
              <a:off x="7935399" y="4604805"/>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2;p20">
              <a:extLst>
                <a:ext uri="{FF2B5EF4-FFF2-40B4-BE49-F238E27FC236}">
                  <a16:creationId xmlns:a16="http://schemas.microsoft.com/office/drawing/2014/main" id="{398734B6-E41C-1AEC-725A-D3CC00AC44C3}"/>
                </a:ext>
              </a:extLst>
            </p:cNvPr>
            <p:cNvSpPr/>
            <p:nvPr/>
          </p:nvSpPr>
          <p:spPr>
            <a:xfrm rot="1835340">
              <a:off x="7718142" y="4056240"/>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4;p20">
              <a:extLst>
                <a:ext uri="{FF2B5EF4-FFF2-40B4-BE49-F238E27FC236}">
                  <a16:creationId xmlns:a16="http://schemas.microsoft.com/office/drawing/2014/main" id="{EA60B224-3455-B189-4FCF-DD36A13329C6}"/>
                </a:ext>
              </a:extLst>
            </p:cNvPr>
            <p:cNvSpPr/>
            <p:nvPr/>
          </p:nvSpPr>
          <p:spPr>
            <a:xfrm rot="1835532">
              <a:off x="7982525" y="4900136"/>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5;p20">
              <a:extLst>
                <a:ext uri="{FF2B5EF4-FFF2-40B4-BE49-F238E27FC236}">
                  <a16:creationId xmlns:a16="http://schemas.microsoft.com/office/drawing/2014/main" id="{9CB8378E-4040-F2D8-8F01-A3A75A152E66}"/>
                </a:ext>
              </a:extLst>
            </p:cNvPr>
            <p:cNvSpPr/>
            <p:nvPr/>
          </p:nvSpPr>
          <p:spPr>
            <a:xfrm rot="1834341">
              <a:off x="8736968" y="4129572"/>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6;p20">
              <a:extLst>
                <a:ext uri="{FF2B5EF4-FFF2-40B4-BE49-F238E27FC236}">
                  <a16:creationId xmlns:a16="http://schemas.microsoft.com/office/drawing/2014/main" id="{F781C911-9B42-8070-DA5A-713F0EC4FED8}"/>
                </a:ext>
              </a:extLst>
            </p:cNvPr>
            <p:cNvSpPr/>
            <p:nvPr/>
          </p:nvSpPr>
          <p:spPr>
            <a:xfrm rot="1835670">
              <a:off x="7577981" y="3681541"/>
              <a:ext cx="118948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 name="Google Shape;344;p39">
            <a:extLst>
              <a:ext uri="{FF2B5EF4-FFF2-40B4-BE49-F238E27FC236}">
                <a16:creationId xmlns:a16="http://schemas.microsoft.com/office/drawing/2014/main" id="{54F452F5-3471-FB28-C355-3AADCC17489A}"/>
              </a:ext>
            </a:extLst>
          </p:cNvPr>
          <p:cNvCxnSpPr>
            <a:cxnSpLocks/>
          </p:cNvCxnSpPr>
          <p:nvPr/>
        </p:nvCxnSpPr>
        <p:spPr>
          <a:xfrm flipV="1">
            <a:off x="2646472" y="3915680"/>
            <a:ext cx="1879639" cy="544238"/>
          </a:xfrm>
          <a:prstGeom prst="bentConnector3">
            <a:avLst>
              <a:gd name="adj1" fmla="val 58935"/>
            </a:avLst>
          </a:prstGeom>
          <a:noFill/>
          <a:ln w="9525" cap="flat" cmpd="sng">
            <a:solidFill>
              <a:schemeClr val="dk2"/>
            </a:solidFill>
            <a:prstDash val="solid"/>
            <a:round/>
            <a:headEnd type="none" w="med" len="med"/>
            <a:tailEnd type="none" w="med" len="med"/>
          </a:ln>
        </p:spPr>
      </p:cxnSp>
      <p:sp>
        <p:nvSpPr>
          <p:cNvPr id="32" name="TextBox 31">
            <a:extLst>
              <a:ext uri="{FF2B5EF4-FFF2-40B4-BE49-F238E27FC236}">
                <a16:creationId xmlns:a16="http://schemas.microsoft.com/office/drawing/2014/main" id="{35079FD7-FAB1-08FD-BEBD-0755D0F71CCB}"/>
              </a:ext>
            </a:extLst>
          </p:cNvPr>
          <p:cNvSpPr txBox="1"/>
          <p:nvPr/>
        </p:nvSpPr>
        <p:spPr>
          <a:xfrm>
            <a:off x="4712901" y="3686711"/>
            <a:ext cx="4992465" cy="707886"/>
          </a:xfrm>
          <a:prstGeom prst="rect">
            <a:avLst/>
          </a:prstGeom>
          <a:noFill/>
        </p:spPr>
        <p:txBody>
          <a:bodyPr wrap="square" rtlCol="0">
            <a:spAutoFit/>
          </a:bodyPr>
          <a:lstStyle/>
          <a:p>
            <a:pPr algn="l" fontAlgn="base"/>
            <a:r>
              <a:rPr lang="en-US" sz="2000" b="1" i="0" dirty="0">
                <a:solidFill>
                  <a:srgbClr val="FFFF00"/>
                </a:solidFill>
                <a:effectLst/>
                <a:latin typeface="Karla" pitchFamily="2" charset="0"/>
              </a:rPr>
              <a:t>Define a roadmap for  customers based on risk factors .</a:t>
            </a:r>
          </a:p>
        </p:txBody>
      </p:sp>
      <p:sp>
        <p:nvSpPr>
          <p:cNvPr id="33" name="TextBox 32">
            <a:extLst>
              <a:ext uri="{FF2B5EF4-FFF2-40B4-BE49-F238E27FC236}">
                <a16:creationId xmlns:a16="http://schemas.microsoft.com/office/drawing/2014/main" id="{2099E569-99B2-619C-A62F-49D5CCE3E80D}"/>
              </a:ext>
            </a:extLst>
          </p:cNvPr>
          <p:cNvSpPr txBox="1"/>
          <p:nvPr/>
        </p:nvSpPr>
        <p:spPr>
          <a:xfrm>
            <a:off x="4711367" y="4378023"/>
            <a:ext cx="4992465" cy="707886"/>
          </a:xfrm>
          <a:prstGeom prst="rect">
            <a:avLst/>
          </a:prstGeom>
          <a:noFill/>
        </p:spPr>
        <p:txBody>
          <a:bodyPr wrap="square" rtlCol="0">
            <a:spAutoFit/>
          </a:bodyPr>
          <a:lstStyle/>
          <a:p>
            <a:r>
              <a:rPr lang="en-US" sz="2000" b="1" dirty="0">
                <a:solidFill>
                  <a:srgbClr val="FFFF00"/>
                </a:solidFill>
                <a:latin typeface="Karla" pitchFamily="2" charset="0"/>
              </a:rPr>
              <a:t>Include location specific products and policies</a:t>
            </a:r>
          </a:p>
        </p:txBody>
      </p:sp>
      <p:sp>
        <p:nvSpPr>
          <p:cNvPr id="35" name="TextBox 34">
            <a:extLst>
              <a:ext uri="{FF2B5EF4-FFF2-40B4-BE49-F238E27FC236}">
                <a16:creationId xmlns:a16="http://schemas.microsoft.com/office/drawing/2014/main" id="{D1499A99-ADB7-0DB4-8043-982141950EF0}"/>
              </a:ext>
            </a:extLst>
          </p:cNvPr>
          <p:cNvSpPr txBox="1"/>
          <p:nvPr/>
        </p:nvSpPr>
        <p:spPr>
          <a:xfrm>
            <a:off x="4692703" y="5305948"/>
            <a:ext cx="4992465" cy="400110"/>
          </a:xfrm>
          <a:prstGeom prst="rect">
            <a:avLst/>
          </a:prstGeom>
          <a:noFill/>
        </p:spPr>
        <p:txBody>
          <a:bodyPr wrap="square" rtlCol="0">
            <a:spAutoFit/>
          </a:bodyPr>
          <a:lstStyle/>
          <a:p>
            <a:pPr algn="l" fontAlgn="base"/>
            <a:r>
              <a:rPr lang="en-US" sz="2000" b="1" i="0" dirty="0">
                <a:solidFill>
                  <a:srgbClr val="FFFF00"/>
                </a:solidFill>
                <a:effectLst/>
                <a:latin typeface="Karla" pitchFamily="2" charset="0"/>
              </a:rPr>
              <a:t>Stay competitive</a:t>
            </a:r>
          </a:p>
        </p:txBody>
      </p:sp>
      <p:cxnSp>
        <p:nvCxnSpPr>
          <p:cNvPr id="41" name="Google Shape;344;p39">
            <a:extLst>
              <a:ext uri="{FF2B5EF4-FFF2-40B4-BE49-F238E27FC236}">
                <a16:creationId xmlns:a16="http://schemas.microsoft.com/office/drawing/2014/main" id="{B7A50DCB-0668-E827-3662-89D4A6808043}"/>
              </a:ext>
            </a:extLst>
          </p:cNvPr>
          <p:cNvCxnSpPr>
            <a:cxnSpLocks/>
          </p:cNvCxnSpPr>
          <p:nvPr/>
        </p:nvCxnSpPr>
        <p:spPr>
          <a:xfrm flipV="1">
            <a:off x="2658910" y="4683899"/>
            <a:ext cx="1879639" cy="544238"/>
          </a:xfrm>
          <a:prstGeom prst="bentConnector3">
            <a:avLst>
              <a:gd name="adj1" fmla="val 58935"/>
            </a:avLst>
          </a:prstGeom>
          <a:noFill/>
          <a:ln w="9525" cap="flat" cmpd="sng">
            <a:solidFill>
              <a:schemeClr val="dk2"/>
            </a:solidFill>
            <a:prstDash val="solid"/>
            <a:round/>
            <a:headEnd type="none" w="med" len="med"/>
            <a:tailEnd type="none" w="med" len="med"/>
          </a:ln>
        </p:spPr>
      </p:cxnSp>
      <p:cxnSp>
        <p:nvCxnSpPr>
          <p:cNvPr id="42" name="Google Shape;344;p39">
            <a:extLst>
              <a:ext uri="{FF2B5EF4-FFF2-40B4-BE49-F238E27FC236}">
                <a16:creationId xmlns:a16="http://schemas.microsoft.com/office/drawing/2014/main" id="{57CB61BC-1F60-2A71-2300-7FB01B1AA8A5}"/>
              </a:ext>
            </a:extLst>
          </p:cNvPr>
          <p:cNvCxnSpPr>
            <a:cxnSpLocks/>
          </p:cNvCxnSpPr>
          <p:nvPr/>
        </p:nvCxnSpPr>
        <p:spPr>
          <a:xfrm flipV="1">
            <a:off x="2602927" y="5523657"/>
            <a:ext cx="1879639" cy="544238"/>
          </a:xfrm>
          <a:prstGeom prst="bentConnector3">
            <a:avLst>
              <a:gd name="adj1" fmla="val 58935"/>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763634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A5BCE7B-A527-2C35-5909-8EAC80D2CFCC}"/>
              </a:ext>
            </a:extLst>
          </p:cNvPr>
          <p:cNvGrpSpPr/>
          <p:nvPr/>
        </p:nvGrpSpPr>
        <p:grpSpPr>
          <a:xfrm>
            <a:off x="2973987" y="1220267"/>
            <a:ext cx="6138102" cy="4417466"/>
            <a:chOff x="2115061" y="1879326"/>
            <a:chExt cx="7985899" cy="5747289"/>
          </a:xfrm>
        </p:grpSpPr>
        <p:pic>
          <p:nvPicPr>
            <p:cNvPr id="3" name="Picture 2">
              <a:extLst>
                <a:ext uri="{FF2B5EF4-FFF2-40B4-BE49-F238E27FC236}">
                  <a16:creationId xmlns:a16="http://schemas.microsoft.com/office/drawing/2014/main" id="{D8ADA707-0C4C-6115-0E0D-29E66DA7044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92956" y="3797978"/>
              <a:ext cx="4200257" cy="3828637"/>
            </a:xfrm>
            <a:prstGeom prst="ellipse">
              <a:avLst/>
            </a:prstGeom>
          </p:spPr>
        </p:pic>
        <p:sp>
          <p:nvSpPr>
            <p:cNvPr id="8" name="Freeform: Shape 7">
              <a:extLst>
                <a:ext uri="{FF2B5EF4-FFF2-40B4-BE49-F238E27FC236}">
                  <a16:creationId xmlns:a16="http://schemas.microsoft.com/office/drawing/2014/main" id="{50701F16-734E-DF75-7741-51056130E7E8}"/>
                </a:ext>
              </a:extLst>
            </p:cNvPr>
            <p:cNvSpPr/>
            <p:nvPr/>
          </p:nvSpPr>
          <p:spPr>
            <a:xfrm>
              <a:off x="2228850" y="2438400"/>
              <a:ext cx="7734300" cy="4419600"/>
            </a:xfrm>
            <a:custGeom>
              <a:avLst/>
              <a:gdLst>
                <a:gd name="connsiteX0" fmla="*/ 3867150 w 7734300"/>
                <a:gd name="connsiteY0" fmla="*/ 0 h 4419600"/>
                <a:gd name="connsiteX1" fmla="*/ 7734300 w 7734300"/>
                <a:gd name="connsiteY1" fmla="*/ 3867150 h 4419600"/>
                <a:gd name="connsiteX2" fmla="*/ 7714334 w 7734300"/>
                <a:gd name="connsiteY2" fmla="*/ 4262544 h 4419600"/>
                <a:gd name="connsiteX3" fmla="*/ 7694377 w 7734300"/>
                <a:gd name="connsiteY3" fmla="*/ 4419600 h 4419600"/>
                <a:gd name="connsiteX4" fmla="*/ 7291461 w 7734300"/>
                <a:gd name="connsiteY4" fmla="*/ 4419600 h 4419600"/>
                <a:gd name="connsiteX5" fmla="*/ 7295786 w 7734300"/>
                <a:gd name="connsiteY5" fmla="*/ 4395384 h 4419600"/>
                <a:gd name="connsiteX6" fmla="*/ 7335752 w 7734300"/>
                <a:gd name="connsiteY6" fmla="*/ 3867150 h 4419600"/>
                <a:gd name="connsiteX7" fmla="*/ 3867150 w 7734300"/>
                <a:gd name="connsiteY7" fmla="*/ 398548 h 4419600"/>
                <a:gd name="connsiteX8" fmla="*/ 398548 w 7734300"/>
                <a:gd name="connsiteY8" fmla="*/ 3867150 h 4419600"/>
                <a:gd name="connsiteX9" fmla="*/ 438514 w 7734300"/>
                <a:gd name="connsiteY9" fmla="*/ 4395384 h 4419600"/>
                <a:gd name="connsiteX10" fmla="*/ 442839 w 7734300"/>
                <a:gd name="connsiteY10" fmla="*/ 4419600 h 4419600"/>
                <a:gd name="connsiteX11" fmla="*/ 39923 w 7734300"/>
                <a:gd name="connsiteY11" fmla="*/ 4419600 h 4419600"/>
                <a:gd name="connsiteX12" fmla="*/ 19966 w 7734300"/>
                <a:gd name="connsiteY12" fmla="*/ 4262544 h 4419600"/>
                <a:gd name="connsiteX13" fmla="*/ 0 w 7734300"/>
                <a:gd name="connsiteY13" fmla="*/ 3867150 h 4419600"/>
                <a:gd name="connsiteX14" fmla="*/ 3867150 w 7734300"/>
                <a:gd name="connsiteY14" fmla="*/ 0 h 441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34300" h="4419600">
                  <a:moveTo>
                    <a:pt x="3867150" y="0"/>
                  </a:moveTo>
                  <a:cubicBezTo>
                    <a:pt x="6002918" y="0"/>
                    <a:pt x="7734300" y="1731382"/>
                    <a:pt x="7734300" y="3867150"/>
                  </a:cubicBezTo>
                  <a:cubicBezTo>
                    <a:pt x="7734300" y="4000635"/>
                    <a:pt x="7727537" y="4132541"/>
                    <a:pt x="7714334" y="4262544"/>
                  </a:cubicBezTo>
                  <a:lnTo>
                    <a:pt x="7694377" y="4419600"/>
                  </a:lnTo>
                  <a:lnTo>
                    <a:pt x="7291461" y="4419600"/>
                  </a:lnTo>
                  <a:lnTo>
                    <a:pt x="7295786" y="4395384"/>
                  </a:lnTo>
                  <a:cubicBezTo>
                    <a:pt x="7322103" y="4223147"/>
                    <a:pt x="7335752" y="4046743"/>
                    <a:pt x="7335752" y="3867150"/>
                  </a:cubicBezTo>
                  <a:cubicBezTo>
                    <a:pt x="7335752" y="1951494"/>
                    <a:pt x="5782806" y="398548"/>
                    <a:pt x="3867150" y="398548"/>
                  </a:cubicBezTo>
                  <a:cubicBezTo>
                    <a:pt x="1951494" y="398548"/>
                    <a:pt x="398548" y="1951494"/>
                    <a:pt x="398548" y="3867150"/>
                  </a:cubicBezTo>
                  <a:cubicBezTo>
                    <a:pt x="398548" y="4046743"/>
                    <a:pt x="412197" y="4223147"/>
                    <a:pt x="438514" y="4395384"/>
                  </a:cubicBezTo>
                  <a:lnTo>
                    <a:pt x="442839" y="4419600"/>
                  </a:lnTo>
                  <a:lnTo>
                    <a:pt x="39923" y="4419600"/>
                  </a:lnTo>
                  <a:lnTo>
                    <a:pt x="19966" y="4262544"/>
                  </a:lnTo>
                  <a:cubicBezTo>
                    <a:pt x="6763" y="4132541"/>
                    <a:pt x="0" y="4000635"/>
                    <a:pt x="0" y="3867150"/>
                  </a:cubicBezTo>
                  <a:cubicBezTo>
                    <a:pt x="0" y="1731382"/>
                    <a:pt x="1731382" y="0"/>
                    <a:pt x="386715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36A17B0A-AA93-F71A-1EC9-47F7D4B68D81}"/>
                </a:ext>
              </a:extLst>
            </p:cNvPr>
            <p:cNvGrpSpPr/>
            <p:nvPr/>
          </p:nvGrpSpPr>
          <p:grpSpPr>
            <a:xfrm>
              <a:off x="2115061" y="4407375"/>
              <a:ext cx="1118148" cy="1118148"/>
              <a:chOff x="6990429" y="1189044"/>
              <a:chExt cx="1225724" cy="1225724"/>
            </a:xfrm>
          </p:grpSpPr>
          <p:sp>
            <p:nvSpPr>
              <p:cNvPr id="12" name="Oval 11">
                <a:extLst>
                  <a:ext uri="{FF2B5EF4-FFF2-40B4-BE49-F238E27FC236}">
                    <a16:creationId xmlns:a16="http://schemas.microsoft.com/office/drawing/2014/main" id="{8EFF2284-1420-AC51-0B34-FA1D0A91473B}"/>
                  </a:ext>
                </a:extLst>
              </p:cNvPr>
              <p:cNvSpPr/>
              <p:nvPr/>
            </p:nvSpPr>
            <p:spPr>
              <a:xfrm>
                <a:off x="6990429" y="1189044"/>
                <a:ext cx="1225724" cy="12257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solidFill>
                    <a:schemeClr val="accent1"/>
                  </a:solidFill>
                  <a:latin typeface="Lora" pitchFamily="2" charset="0"/>
                </a:endParaRPr>
              </a:p>
            </p:txBody>
          </p:sp>
          <p:sp>
            <p:nvSpPr>
              <p:cNvPr id="13" name="Oval 12">
                <a:extLst>
                  <a:ext uri="{FF2B5EF4-FFF2-40B4-BE49-F238E27FC236}">
                    <a16:creationId xmlns:a16="http://schemas.microsoft.com/office/drawing/2014/main" id="{4F7E665D-7E35-7641-E8D5-D2DF29B97425}"/>
                  </a:ext>
                </a:extLst>
              </p:cNvPr>
              <p:cNvSpPr/>
              <p:nvPr/>
            </p:nvSpPr>
            <p:spPr>
              <a:xfrm>
                <a:off x="7106665" y="1305280"/>
                <a:ext cx="993252" cy="99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solidFill>
                    <a:schemeClr val="accent1"/>
                  </a:solidFill>
                  <a:latin typeface="Lora" pitchFamily="2" charset="0"/>
                </a:endParaRPr>
              </a:p>
            </p:txBody>
          </p:sp>
          <p:sp>
            <p:nvSpPr>
              <p:cNvPr id="14" name="Oval 13">
                <a:extLst>
                  <a:ext uri="{FF2B5EF4-FFF2-40B4-BE49-F238E27FC236}">
                    <a16:creationId xmlns:a16="http://schemas.microsoft.com/office/drawing/2014/main" id="{41F06402-54EB-8202-B480-849A2EDAD369}"/>
                  </a:ext>
                </a:extLst>
              </p:cNvPr>
              <p:cNvSpPr/>
              <p:nvPr/>
            </p:nvSpPr>
            <p:spPr>
              <a:xfrm>
                <a:off x="7207061" y="1405676"/>
                <a:ext cx="792461" cy="792461"/>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accent1"/>
                  </a:solidFill>
                  <a:latin typeface="Lora" pitchFamily="2" charset="0"/>
                </a:endParaRPr>
              </a:p>
            </p:txBody>
          </p:sp>
        </p:grpSp>
        <p:grpSp>
          <p:nvGrpSpPr>
            <p:cNvPr id="15" name="Group 14">
              <a:extLst>
                <a:ext uri="{FF2B5EF4-FFF2-40B4-BE49-F238E27FC236}">
                  <a16:creationId xmlns:a16="http://schemas.microsoft.com/office/drawing/2014/main" id="{26854F7B-E645-CBDD-D849-CAA87B17426D}"/>
                </a:ext>
              </a:extLst>
            </p:cNvPr>
            <p:cNvGrpSpPr/>
            <p:nvPr/>
          </p:nvGrpSpPr>
          <p:grpSpPr>
            <a:xfrm>
              <a:off x="5536926" y="1879326"/>
              <a:ext cx="1118148" cy="1118148"/>
              <a:chOff x="6990429" y="1189044"/>
              <a:chExt cx="1225724" cy="1225724"/>
            </a:xfrm>
          </p:grpSpPr>
          <p:sp>
            <p:nvSpPr>
              <p:cNvPr id="16" name="Oval 15">
                <a:extLst>
                  <a:ext uri="{FF2B5EF4-FFF2-40B4-BE49-F238E27FC236}">
                    <a16:creationId xmlns:a16="http://schemas.microsoft.com/office/drawing/2014/main" id="{4BF451A2-1F18-CC46-9F34-F575899DC986}"/>
                  </a:ext>
                </a:extLst>
              </p:cNvPr>
              <p:cNvSpPr/>
              <p:nvPr/>
            </p:nvSpPr>
            <p:spPr>
              <a:xfrm>
                <a:off x="6990429" y="1189044"/>
                <a:ext cx="1225724" cy="12257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solidFill>
                    <a:schemeClr val="accent1"/>
                  </a:solidFill>
                  <a:latin typeface="Lora" pitchFamily="2" charset="0"/>
                </a:endParaRPr>
              </a:p>
            </p:txBody>
          </p:sp>
          <p:sp>
            <p:nvSpPr>
              <p:cNvPr id="17" name="Oval 16">
                <a:extLst>
                  <a:ext uri="{FF2B5EF4-FFF2-40B4-BE49-F238E27FC236}">
                    <a16:creationId xmlns:a16="http://schemas.microsoft.com/office/drawing/2014/main" id="{DC44027A-0C0B-99EE-156D-2B3C1784CC7F}"/>
                  </a:ext>
                </a:extLst>
              </p:cNvPr>
              <p:cNvSpPr/>
              <p:nvPr/>
            </p:nvSpPr>
            <p:spPr>
              <a:xfrm>
                <a:off x="7106665" y="1305280"/>
                <a:ext cx="993252" cy="99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solidFill>
                    <a:schemeClr val="accent1"/>
                  </a:solidFill>
                  <a:latin typeface="Lora" pitchFamily="2" charset="0"/>
                </a:endParaRPr>
              </a:p>
            </p:txBody>
          </p:sp>
        </p:grpSp>
        <p:grpSp>
          <p:nvGrpSpPr>
            <p:cNvPr id="19" name="Group 18">
              <a:extLst>
                <a:ext uri="{FF2B5EF4-FFF2-40B4-BE49-F238E27FC236}">
                  <a16:creationId xmlns:a16="http://schemas.microsoft.com/office/drawing/2014/main" id="{1A95D17D-B216-42A3-9A50-235CB7790A4A}"/>
                </a:ext>
              </a:extLst>
            </p:cNvPr>
            <p:cNvGrpSpPr/>
            <p:nvPr/>
          </p:nvGrpSpPr>
          <p:grpSpPr>
            <a:xfrm>
              <a:off x="8982812" y="4407375"/>
              <a:ext cx="1118148" cy="1118148"/>
              <a:chOff x="6990429" y="1189044"/>
              <a:chExt cx="1225724" cy="1225724"/>
            </a:xfrm>
          </p:grpSpPr>
          <p:sp>
            <p:nvSpPr>
              <p:cNvPr id="20" name="Oval 19">
                <a:extLst>
                  <a:ext uri="{FF2B5EF4-FFF2-40B4-BE49-F238E27FC236}">
                    <a16:creationId xmlns:a16="http://schemas.microsoft.com/office/drawing/2014/main" id="{8DEEBACD-46B6-3AF2-D936-2DC95B9B4EAE}"/>
                  </a:ext>
                </a:extLst>
              </p:cNvPr>
              <p:cNvSpPr/>
              <p:nvPr/>
            </p:nvSpPr>
            <p:spPr>
              <a:xfrm>
                <a:off x="6990429" y="1189044"/>
                <a:ext cx="1225724" cy="12257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solidFill>
                    <a:schemeClr val="accent1"/>
                  </a:solidFill>
                  <a:latin typeface="Lora" pitchFamily="2" charset="0"/>
                </a:endParaRPr>
              </a:p>
            </p:txBody>
          </p:sp>
          <p:sp>
            <p:nvSpPr>
              <p:cNvPr id="21" name="Oval 20">
                <a:extLst>
                  <a:ext uri="{FF2B5EF4-FFF2-40B4-BE49-F238E27FC236}">
                    <a16:creationId xmlns:a16="http://schemas.microsoft.com/office/drawing/2014/main" id="{24297CBB-6469-2793-8652-800535A05461}"/>
                  </a:ext>
                </a:extLst>
              </p:cNvPr>
              <p:cNvSpPr/>
              <p:nvPr/>
            </p:nvSpPr>
            <p:spPr>
              <a:xfrm>
                <a:off x="7106665" y="1305280"/>
                <a:ext cx="993252" cy="99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solidFill>
                    <a:schemeClr val="accent1"/>
                  </a:solidFill>
                  <a:latin typeface="Lora" pitchFamily="2" charset="0"/>
                </a:endParaRPr>
              </a:p>
            </p:txBody>
          </p:sp>
        </p:grpSp>
      </p:grpSp>
      <p:sp>
        <p:nvSpPr>
          <p:cNvPr id="26" name="TextBox 25">
            <a:extLst>
              <a:ext uri="{FF2B5EF4-FFF2-40B4-BE49-F238E27FC236}">
                <a16:creationId xmlns:a16="http://schemas.microsoft.com/office/drawing/2014/main" id="{6EA46B28-BF91-3685-6D09-488F9E7E8251}"/>
              </a:ext>
            </a:extLst>
          </p:cNvPr>
          <p:cNvSpPr txBox="1"/>
          <p:nvPr/>
        </p:nvSpPr>
        <p:spPr>
          <a:xfrm>
            <a:off x="3995146" y="3593988"/>
            <a:ext cx="4216765" cy="1200329"/>
          </a:xfrm>
          <a:prstGeom prst="rect">
            <a:avLst/>
          </a:prstGeom>
          <a:solidFill>
            <a:schemeClr val="bg1"/>
          </a:solidFill>
        </p:spPr>
        <p:txBody>
          <a:bodyPr wrap="square" rtlCol="0">
            <a:spAutoFit/>
          </a:bodyPr>
          <a:lstStyle/>
          <a:p>
            <a:pPr algn="ctr"/>
            <a:r>
              <a:rPr lang="en-US" sz="7200" b="1" dirty="0">
                <a:solidFill>
                  <a:schemeClr val="tx2"/>
                </a:solidFill>
                <a:latin typeface="Lora" pitchFamily="2" charset="0"/>
              </a:rPr>
              <a:t>Report</a:t>
            </a:r>
          </a:p>
        </p:txBody>
      </p:sp>
      <p:grpSp>
        <p:nvGrpSpPr>
          <p:cNvPr id="28" name="Group 27">
            <a:extLst>
              <a:ext uri="{FF2B5EF4-FFF2-40B4-BE49-F238E27FC236}">
                <a16:creationId xmlns:a16="http://schemas.microsoft.com/office/drawing/2014/main" id="{9C052685-EC34-9A76-67CB-4CFCF9B48763}"/>
              </a:ext>
            </a:extLst>
          </p:cNvPr>
          <p:cNvGrpSpPr/>
          <p:nvPr/>
        </p:nvGrpSpPr>
        <p:grpSpPr>
          <a:xfrm>
            <a:off x="9773039" y="198229"/>
            <a:ext cx="2798725" cy="2044076"/>
            <a:chOff x="7718142" y="1317940"/>
            <a:chExt cx="1820564" cy="1329667"/>
          </a:xfrm>
        </p:grpSpPr>
        <p:sp>
          <p:nvSpPr>
            <p:cNvPr id="29" name="Google Shape;76;p13">
              <a:extLst>
                <a:ext uri="{FF2B5EF4-FFF2-40B4-BE49-F238E27FC236}">
                  <a16:creationId xmlns:a16="http://schemas.microsoft.com/office/drawing/2014/main" id="{483D62E9-0AE0-C533-66FF-4A9D5F258149}"/>
                </a:ext>
              </a:extLst>
            </p:cNvPr>
            <p:cNvSpPr/>
            <p:nvPr/>
          </p:nvSpPr>
          <p:spPr>
            <a:xfrm rot="1834879">
              <a:off x="7935399" y="1866505"/>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7;p13">
              <a:extLst>
                <a:ext uri="{FF2B5EF4-FFF2-40B4-BE49-F238E27FC236}">
                  <a16:creationId xmlns:a16="http://schemas.microsoft.com/office/drawing/2014/main" id="{A030615C-A2BD-6FB4-20A2-7F9BFD357326}"/>
                </a:ext>
              </a:extLst>
            </p:cNvPr>
            <p:cNvSpPr/>
            <p:nvPr/>
          </p:nvSpPr>
          <p:spPr>
            <a:xfrm rot="1834341">
              <a:off x="8758183" y="2505038"/>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8;p13">
              <a:extLst>
                <a:ext uri="{FF2B5EF4-FFF2-40B4-BE49-F238E27FC236}">
                  <a16:creationId xmlns:a16="http://schemas.microsoft.com/office/drawing/2014/main" id="{89E3B0DA-8B11-EE54-FD1A-AA07945454C2}"/>
                </a:ext>
              </a:extLst>
            </p:cNvPr>
            <p:cNvSpPr/>
            <p:nvPr/>
          </p:nvSpPr>
          <p:spPr>
            <a:xfrm rot="1835532">
              <a:off x="7982525" y="2161836"/>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9;p13">
              <a:extLst>
                <a:ext uri="{FF2B5EF4-FFF2-40B4-BE49-F238E27FC236}">
                  <a16:creationId xmlns:a16="http://schemas.microsoft.com/office/drawing/2014/main" id="{B3783133-57D7-0B26-82FE-B32B12CA22A0}"/>
                </a:ext>
              </a:extLst>
            </p:cNvPr>
            <p:cNvSpPr/>
            <p:nvPr/>
          </p:nvSpPr>
          <p:spPr>
            <a:xfrm rot="1835340">
              <a:off x="7718142" y="1317940"/>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4352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data analysis&#10;&#10;Description automatically generated">
            <a:extLst>
              <a:ext uri="{FF2B5EF4-FFF2-40B4-BE49-F238E27FC236}">
                <a16:creationId xmlns:a16="http://schemas.microsoft.com/office/drawing/2014/main" id="{AEBA127A-7D02-C7A2-F547-C102C88BBDB6}"/>
              </a:ext>
            </a:extLst>
          </p:cNvPr>
          <p:cNvPicPr>
            <a:picLocks noChangeAspect="1"/>
          </p:cNvPicPr>
          <p:nvPr/>
        </p:nvPicPr>
        <p:blipFill rotWithShape="1">
          <a:blip r:embed="rId2">
            <a:extLst>
              <a:ext uri="{28A0092B-C50C-407E-A947-70E740481C1C}">
                <a14:useLocalDpi xmlns:a14="http://schemas.microsoft.com/office/drawing/2010/main" val="0"/>
              </a:ext>
            </a:extLst>
          </a:blip>
          <a:srcRect l="-149"/>
          <a:stretch/>
        </p:blipFill>
        <p:spPr>
          <a:xfrm>
            <a:off x="0" y="0"/>
            <a:ext cx="12173902" cy="6858000"/>
          </a:xfrm>
          <a:prstGeom prst="rect">
            <a:avLst/>
          </a:prstGeom>
        </p:spPr>
      </p:pic>
    </p:spTree>
    <p:extLst>
      <p:ext uri="{BB962C8B-B14F-4D97-AF65-F5344CB8AC3E}">
        <p14:creationId xmlns:p14="http://schemas.microsoft.com/office/powerpoint/2010/main" val="132828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240AB8-C4BD-0923-2073-12D6C3BB600E}"/>
              </a:ext>
            </a:extLst>
          </p:cNvPr>
          <p:cNvSpPr txBox="1"/>
          <p:nvPr/>
        </p:nvSpPr>
        <p:spPr>
          <a:xfrm>
            <a:off x="-26317" y="2533224"/>
            <a:ext cx="12192000" cy="1446550"/>
          </a:xfrm>
          <a:prstGeom prst="rect">
            <a:avLst/>
          </a:prstGeom>
          <a:noFill/>
        </p:spPr>
        <p:txBody>
          <a:bodyPr wrap="square" rtlCol="0">
            <a:spAutoFit/>
          </a:bodyPr>
          <a:lstStyle/>
          <a:p>
            <a:pPr algn="ctr"/>
            <a:r>
              <a:rPr lang="en-US" sz="8800" b="1" dirty="0">
                <a:solidFill>
                  <a:schemeClr val="tx2"/>
                </a:solidFill>
                <a:latin typeface="Lora" pitchFamily="2" charset="0"/>
              </a:rPr>
              <a:t>Thank you</a:t>
            </a:r>
          </a:p>
        </p:txBody>
      </p:sp>
      <p:grpSp>
        <p:nvGrpSpPr>
          <p:cNvPr id="3" name="Group 2">
            <a:extLst>
              <a:ext uri="{FF2B5EF4-FFF2-40B4-BE49-F238E27FC236}">
                <a16:creationId xmlns:a16="http://schemas.microsoft.com/office/drawing/2014/main" id="{58FFD5D6-103F-0217-9E6B-79C009DCEA1E}"/>
              </a:ext>
            </a:extLst>
          </p:cNvPr>
          <p:cNvGrpSpPr/>
          <p:nvPr/>
        </p:nvGrpSpPr>
        <p:grpSpPr>
          <a:xfrm>
            <a:off x="9595757" y="4502638"/>
            <a:ext cx="2798725" cy="2044076"/>
            <a:chOff x="7718142" y="1317940"/>
            <a:chExt cx="1820564" cy="1329667"/>
          </a:xfrm>
        </p:grpSpPr>
        <p:sp>
          <p:nvSpPr>
            <p:cNvPr id="4" name="Google Shape;76;p13">
              <a:extLst>
                <a:ext uri="{FF2B5EF4-FFF2-40B4-BE49-F238E27FC236}">
                  <a16:creationId xmlns:a16="http://schemas.microsoft.com/office/drawing/2014/main" id="{5F558C41-CCCE-E759-DF2D-C261910FA70B}"/>
                </a:ext>
              </a:extLst>
            </p:cNvPr>
            <p:cNvSpPr/>
            <p:nvPr/>
          </p:nvSpPr>
          <p:spPr>
            <a:xfrm rot="1834879">
              <a:off x="7935399" y="1866505"/>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p13">
              <a:extLst>
                <a:ext uri="{FF2B5EF4-FFF2-40B4-BE49-F238E27FC236}">
                  <a16:creationId xmlns:a16="http://schemas.microsoft.com/office/drawing/2014/main" id="{BF1F6F8E-26B2-3857-D5A9-1780395C4C0D}"/>
                </a:ext>
              </a:extLst>
            </p:cNvPr>
            <p:cNvSpPr/>
            <p:nvPr/>
          </p:nvSpPr>
          <p:spPr>
            <a:xfrm rot="1834341">
              <a:off x="8758183" y="2505038"/>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8;p13">
              <a:extLst>
                <a:ext uri="{FF2B5EF4-FFF2-40B4-BE49-F238E27FC236}">
                  <a16:creationId xmlns:a16="http://schemas.microsoft.com/office/drawing/2014/main" id="{C17D6F55-297F-B570-90C0-608AEC7B31DA}"/>
                </a:ext>
              </a:extLst>
            </p:cNvPr>
            <p:cNvSpPr/>
            <p:nvPr/>
          </p:nvSpPr>
          <p:spPr>
            <a:xfrm rot="1835532">
              <a:off x="7982525" y="2161836"/>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p13">
              <a:extLst>
                <a:ext uri="{FF2B5EF4-FFF2-40B4-BE49-F238E27FC236}">
                  <a16:creationId xmlns:a16="http://schemas.microsoft.com/office/drawing/2014/main" id="{6F95EAFA-F9C8-BF91-534C-646EA7F30281}"/>
                </a:ext>
              </a:extLst>
            </p:cNvPr>
            <p:cNvSpPr/>
            <p:nvPr/>
          </p:nvSpPr>
          <p:spPr>
            <a:xfrm rot="1835340">
              <a:off x="7718142" y="1317940"/>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roup 7">
            <a:extLst>
              <a:ext uri="{FF2B5EF4-FFF2-40B4-BE49-F238E27FC236}">
                <a16:creationId xmlns:a16="http://schemas.microsoft.com/office/drawing/2014/main" id="{A7E58434-22A9-6D8F-DB32-4E886D781F03}"/>
              </a:ext>
            </a:extLst>
          </p:cNvPr>
          <p:cNvGrpSpPr/>
          <p:nvPr/>
        </p:nvGrpSpPr>
        <p:grpSpPr>
          <a:xfrm>
            <a:off x="0" y="0"/>
            <a:ext cx="2798725" cy="2044076"/>
            <a:chOff x="7718142" y="1317940"/>
            <a:chExt cx="1820564" cy="1329667"/>
          </a:xfrm>
        </p:grpSpPr>
        <p:sp>
          <p:nvSpPr>
            <p:cNvPr id="9" name="Google Shape;76;p13">
              <a:extLst>
                <a:ext uri="{FF2B5EF4-FFF2-40B4-BE49-F238E27FC236}">
                  <a16:creationId xmlns:a16="http://schemas.microsoft.com/office/drawing/2014/main" id="{390F8BCF-C609-10D0-7F57-3925A44969BE}"/>
                </a:ext>
              </a:extLst>
            </p:cNvPr>
            <p:cNvSpPr/>
            <p:nvPr/>
          </p:nvSpPr>
          <p:spPr>
            <a:xfrm rot="1834879">
              <a:off x="7935399" y="1866505"/>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3">
              <a:extLst>
                <a:ext uri="{FF2B5EF4-FFF2-40B4-BE49-F238E27FC236}">
                  <a16:creationId xmlns:a16="http://schemas.microsoft.com/office/drawing/2014/main" id="{6DE13643-D4AA-744A-2ED6-4CE7FBCC9032}"/>
                </a:ext>
              </a:extLst>
            </p:cNvPr>
            <p:cNvSpPr/>
            <p:nvPr/>
          </p:nvSpPr>
          <p:spPr>
            <a:xfrm rot="1834341">
              <a:off x="8758183" y="2505038"/>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p13">
              <a:extLst>
                <a:ext uri="{FF2B5EF4-FFF2-40B4-BE49-F238E27FC236}">
                  <a16:creationId xmlns:a16="http://schemas.microsoft.com/office/drawing/2014/main" id="{2E161ECE-5647-5C0B-610D-45210602A6F7}"/>
                </a:ext>
              </a:extLst>
            </p:cNvPr>
            <p:cNvSpPr/>
            <p:nvPr/>
          </p:nvSpPr>
          <p:spPr>
            <a:xfrm rot="1835532">
              <a:off x="7982525" y="2161836"/>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p13">
              <a:extLst>
                <a:ext uri="{FF2B5EF4-FFF2-40B4-BE49-F238E27FC236}">
                  <a16:creationId xmlns:a16="http://schemas.microsoft.com/office/drawing/2014/main" id="{5D126CB6-1EF5-E878-837E-7A196FC30363}"/>
                </a:ext>
              </a:extLst>
            </p:cNvPr>
            <p:cNvSpPr/>
            <p:nvPr/>
          </p:nvSpPr>
          <p:spPr>
            <a:xfrm rot="1835340">
              <a:off x="7718142" y="1317940"/>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16299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CAC2ED-CB45-652B-3B58-0E3C298244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
            <a:ext cx="4591050" cy="6858001"/>
          </a:xfrm>
          <a:prstGeom prst="rect">
            <a:avLst/>
          </a:prstGeom>
        </p:spPr>
      </p:pic>
      <p:sp>
        <p:nvSpPr>
          <p:cNvPr id="2" name="Rectangle 1">
            <a:extLst>
              <a:ext uri="{FF2B5EF4-FFF2-40B4-BE49-F238E27FC236}">
                <a16:creationId xmlns:a16="http://schemas.microsoft.com/office/drawing/2014/main" id="{B96FA977-B6CF-D284-6FBF-EA5E68E04704}"/>
              </a:ext>
            </a:extLst>
          </p:cNvPr>
          <p:cNvSpPr/>
          <p:nvPr/>
        </p:nvSpPr>
        <p:spPr>
          <a:xfrm>
            <a:off x="0" y="1"/>
            <a:ext cx="459105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5C98FB51-2CE5-6094-E353-1A1BE6F35ACD}"/>
              </a:ext>
            </a:extLst>
          </p:cNvPr>
          <p:cNvGrpSpPr/>
          <p:nvPr/>
        </p:nvGrpSpPr>
        <p:grpSpPr>
          <a:xfrm>
            <a:off x="227716" y="5227481"/>
            <a:ext cx="2686933" cy="1020032"/>
            <a:chOff x="513467" y="4089527"/>
            <a:chExt cx="1820564" cy="691135"/>
          </a:xfrm>
        </p:grpSpPr>
        <p:sp>
          <p:nvSpPr>
            <p:cNvPr id="6" name="Google Shape;212;p30">
              <a:extLst>
                <a:ext uri="{FF2B5EF4-FFF2-40B4-BE49-F238E27FC236}">
                  <a16:creationId xmlns:a16="http://schemas.microsoft.com/office/drawing/2014/main" id="{056BB9DF-B0D7-64C2-FD22-80BCE5D9432A}"/>
                </a:ext>
              </a:extLst>
            </p:cNvPr>
            <p:cNvSpPr/>
            <p:nvPr/>
          </p:nvSpPr>
          <p:spPr>
            <a:xfrm rot="1834879">
              <a:off x="730724" y="4638093"/>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3;p30">
              <a:extLst>
                <a:ext uri="{FF2B5EF4-FFF2-40B4-BE49-F238E27FC236}">
                  <a16:creationId xmlns:a16="http://schemas.microsoft.com/office/drawing/2014/main" id="{55CBE1DB-800A-8D7C-73AD-7BE24F682BD8}"/>
                </a:ext>
              </a:extLst>
            </p:cNvPr>
            <p:cNvSpPr/>
            <p:nvPr/>
          </p:nvSpPr>
          <p:spPr>
            <a:xfrm rot="1835340">
              <a:off x="513467" y="4089527"/>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F0EC9DEB-2909-DFE3-224E-61478B940A52}"/>
              </a:ext>
            </a:extLst>
          </p:cNvPr>
          <p:cNvSpPr txBox="1"/>
          <p:nvPr/>
        </p:nvSpPr>
        <p:spPr>
          <a:xfrm>
            <a:off x="5048250" y="488847"/>
            <a:ext cx="4343400" cy="830997"/>
          </a:xfrm>
          <a:prstGeom prst="rect">
            <a:avLst/>
          </a:prstGeom>
          <a:noFill/>
        </p:spPr>
        <p:txBody>
          <a:bodyPr wrap="square" rtlCol="0">
            <a:spAutoFit/>
          </a:bodyPr>
          <a:lstStyle/>
          <a:p>
            <a:r>
              <a:rPr lang="en-US" sz="4800" b="1" dirty="0">
                <a:solidFill>
                  <a:schemeClr val="tx2"/>
                </a:solidFill>
                <a:latin typeface="Lora" pitchFamily="2" charset="0"/>
              </a:rPr>
              <a:t>Introduction</a:t>
            </a:r>
          </a:p>
        </p:txBody>
      </p:sp>
      <p:sp>
        <p:nvSpPr>
          <p:cNvPr id="9" name="TextBox 8">
            <a:extLst>
              <a:ext uri="{FF2B5EF4-FFF2-40B4-BE49-F238E27FC236}">
                <a16:creationId xmlns:a16="http://schemas.microsoft.com/office/drawing/2014/main" id="{7A856CBD-A0C5-84E4-DD3C-DBD6929EFBD7}"/>
              </a:ext>
            </a:extLst>
          </p:cNvPr>
          <p:cNvSpPr txBox="1"/>
          <p:nvPr/>
        </p:nvSpPr>
        <p:spPr>
          <a:xfrm>
            <a:off x="4870580" y="1638629"/>
            <a:ext cx="7147249" cy="3837269"/>
          </a:xfrm>
          <a:prstGeom prst="rect">
            <a:avLst/>
          </a:prstGeom>
          <a:noFill/>
        </p:spPr>
        <p:txBody>
          <a:bodyPr wrap="square">
            <a:spAutoFit/>
          </a:bodyPr>
          <a:lstStyle/>
          <a:p>
            <a:r>
              <a:rPr lang="en-US" sz="2000" i="0" dirty="0">
                <a:solidFill>
                  <a:schemeClr val="accent3"/>
                </a:solidFill>
                <a:effectLst/>
                <a:latin typeface="Lato" panose="020F0502020204030203" pitchFamily="34" charset="0"/>
                <a:ea typeface="Lato" panose="020F0502020204030203" pitchFamily="34" charset="0"/>
                <a:cs typeface="Lato" panose="020F0502020204030203" pitchFamily="34" charset="0"/>
              </a:rPr>
              <a:t>Banks have existed since at least the 14th century. </a:t>
            </a:r>
            <a:r>
              <a:rPr lang="en-US" sz="2000" dirty="0">
                <a:solidFill>
                  <a:schemeClr val="accent3"/>
                </a:solidFill>
                <a:latin typeface="Lato" panose="020F0502020204030203" pitchFamily="34" charset="0"/>
                <a:ea typeface="Lato" panose="020F0502020204030203" pitchFamily="34" charset="0"/>
                <a:cs typeface="Lato" panose="020F0502020204030203" pitchFamily="34" charset="0"/>
              </a:rPr>
              <a:t>It</a:t>
            </a:r>
            <a:r>
              <a:rPr lang="en-US" sz="2000" i="0" dirty="0">
                <a:solidFill>
                  <a:schemeClr val="accent3"/>
                </a:solidFill>
                <a:effectLst/>
                <a:latin typeface="Lato" panose="020F0502020204030203" pitchFamily="34" charset="0"/>
                <a:ea typeface="Lato" panose="020F0502020204030203" pitchFamily="34" charset="0"/>
                <a:cs typeface="Lato" panose="020F0502020204030203" pitchFamily="34" charset="0"/>
              </a:rPr>
              <a:t> is a financial institution that is licensed to accept checking and savings deposits and make loans.</a:t>
            </a:r>
          </a:p>
          <a:p>
            <a:r>
              <a:rPr lang="en-US" sz="2000" i="0" dirty="0">
                <a:solidFill>
                  <a:schemeClr val="accent3"/>
                </a:solidFill>
                <a:effectLst/>
                <a:latin typeface="Lato" panose="020F0502020204030203" pitchFamily="34" charset="0"/>
                <a:ea typeface="Lato" panose="020F0502020204030203" pitchFamily="34" charset="0"/>
                <a:cs typeface="Lato" panose="020F0502020204030203" pitchFamily="34" charset="0"/>
              </a:rPr>
              <a:t>Customer relationship management (CRM) is a necessity in any customer-focused industry. In banking it helps banks manage customers and better understand their needs in order to provide the right solutions, quickly.</a:t>
            </a:r>
          </a:p>
          <a:p>
            <a:r>
              <a:rPr lang="en-US" sz="2000" i="0" dirty="0">
                <a:solidFill>
                  <a:schemeClr val="accent3"/>
                </a:solidFill>
                <a:effectLst/>
                <a:latin typeface="Lato" panose="020F0502020204030203" pitchFamily="34" charset="0"/>
                <a:ea typeface="Lato" panose="020F0502020204030203" pitchFamily="34" charset="0"/>
                <a:cs typeface="Lato" panose="020F0502020204030203" pitchFamily="34" charset="0"/>
              </a:rPr>
              <a:t>Customer Relationship Management has become inevitable for growth and profitability of Banks in present scenario marked by rising competition, technological advancement and empowered customers.</a:t>
            </a:r>
          </a:p>
          <a:p>
            <a:pPr>
              <a:lnSpc>
                <a:spcPct val="150000"/>
              </a:lnSpc>
            </a:pPr>
            <a:endParaRPr lang="en-US" dirty="0">
              <a:solidFill>
                <a:schemeClr val="accent3"/>
              </a:solidFill>
              <a:latin typeface="Seaford" panose="00000500000000000000" pitchFamily="2" charset="0"/>
            </a:endParaRPr>
          </a:p>
        </p:txBody>
      </p:sp>
    </p:spTree>
    <p:extLst>
      <p:ext uri="{BB962C8B-B14F-4D97-AF65-F5344CB8AC3E}">
        <p14:creationId xmlns:p14="http://schemas.microsoft.com/office/powerpoint/2010/main" val="2766238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23;p31">
            <a:extLst>
              <a:ext uri="{FF2B5EF4-FFF2-40B4-BE49-F238E27FC236}">
                <a16:creationId xmlns:a16="http://schemas.microsoft.com/office/drawing/2014/main" id="{FCAAE758-1C20-5EC3-86DF-B429C39333D0}"/>
              </a:ext>
            </a:extLst>
          </p:cNvPr>
          <p:cNvPicPr preferRelativeResize="0"/>
          <p:nvPr/>
        </p:nvPicPr>
        <p:blipFill rotWithShape="1">
          <a:blip r:embed="rId2" cstate="screen">
            <a:alphaModFix amt="65000"/>
            <a:extLst>
              <a:ext uri="{28A0092B-C50C-407E-A947-70E740481C1C}">
                <a14:useLocalDpi xmlns:a14="http://schemas.microsoft.com/office/drawing/2010/main"/>
              </a:ext>
            </a:extLst>
          </a:blip>
          <a:srcRect/>
          <a:stretch/>
        </p:blipFill>
        <p:spPr>
          <a:xfrm>
            <a:off x="0" y="4063769"/>
            <a:ext cx="12192000" cy="2794231"/>
          </a:xfrm>
          <a:prstGeom prst="rect">
            <a:avLst/>
          </a:prstGeom>
          <a:noFill/>
          <a:ln>
            <a:noFill/>
          </a:ln>
        </p:spPr>
      </p:pic>
      <p:sp>
        <p:nvSpPr>
          <p:cNvPr id="9" name="TextBox 8">
            <a:extLst>
              <a:ext uri="{FF2B5EF4-FFF2-40B4-BE49-F238E27FC236}">
                <a16:creationId xmlns:a16="http://schemas.microsoft.com/office/drawing/2014/main" id="{C82E4416-BAE9-51EA-48C1-9DBA9927A1BB}"/>
              </a:ext>
            </a:extLst>
          </p:cNvPr>
          <p:cNvSpPr txBox="1"/>
          <p:nvPr/>
        </p:nvSpPr>
        <p:spPr>
          <a:xfrm>
            <a:off x="821095" y="1039864"/>
            <a:ext cx="9927770" cy="2200602"/>
          </a:xfrm>
          <a:prstGeom prst="rect">
            <a:avLst/>
          </a:prstGeom>
          <a:noFill/>
        </p:spPr>
        <p:txBody>
          <a:bodyPr wrap="square">
            <a:spAutoFit/>
          </a:bodyPr>
          <a:lstStyle/>
          <a:p>
            <a:pPr algn="ctr">
              <a:spcBef>
                <a:spcPts val="600"/>
              </a:spcBef>
            </a:pPr>
            <a:r>
              <a:rPr lang="en-US" sz="3200" b="1" i="0" dirty="0">
                <a:solidFill>
                  <a:schemeClr val="tx2"/>
                </a:solidFill>
                <a:effectLst/>
                <a:latin typeface="Lora" pitchFamily="2" charset="0"/>
                <a:ea typeface="Lato" panose="020F0502020204030203" pitchFamily="34" charset="0"/>
                <a:cs typeface="Lato" panose="020F0502020204030203" pitchFamily="34" charset="0"/>
              </a:rPr>
              <a:t>Problem Statement</a:t>
            </a:r>
          </a:p>
          <a:p>
            <a:pPr algn="l">
              <a:spcBef>
                <a:spcPts val="600"/>
              </a:spcBef>
            </a:pPr>
            <a:r>
              <a:rPr lang="en-US" sz="2000" b="0" i="0" u="none" strike="noStrike" dirty="0">
                <a:solidFill>
                  <a:schemeClr val="accent3"/>
                </a:solidFill>
                <a:effectLst/>
                <a:latin typeface="Lato" panose="020F0502020204030203" pitchFamily="34" charset="0"/>
              </a:rPr>
              <a:t>You are an analytical CRM (Customer Relationship Management) specialist hired by a bank to extract meaningful insights from various customer-related datasets. The bank aims to reduce customer churn, improve service delivery, and enhance customer satisfaction. They have provided you with datasets including customer demographics, transaction details, customer exit information, and active customer profiles.</a:t>
            </a:r>
            <a:endParaRPr lang="en-US" sz="2000" b="1" i="0" dirty="0">
              <a:solidFill>
                <a:schemeClr val="accent3"/>
              </a:solidFill>
              <a:effectLst/>
              <a:latin typeface="Lora" pitchFamily="2" charset="0"/>
              <a:ea typeface="Lato" panose="020F0502020204030203" pitchFamily="34" charset="0"/>
              <a:cs typeface="Lato" panose="020F0502020204030203" pitchFamily="34" charset="0"/>
            </a:endParaRPr>
          </a:p>
        </p:txBody>
      </p:sp>
      <p:grpSp>
        <p:nvGrpSpPr>
          <p:cNvPr id="12" name="Group 11">
            <a:extLst>
              <a:ext uri="{FF2B5EF4-FFF2-40B4-BE49-F238E27FC236}">
                <a16:creationId xmlns:a16="http://schemas.microsoft.com/office/drawing/2014/main" id="{923D3B88-C9F5-34B3-20A4-1A278BA4BCAD}"/>
              </a:ext>
            </a:extLst>
          </p:cNvPr>
          <p:cNvGrpSpPr/>
          <p:nvPr/>
        </p:nvGrpSpPr>
        <p:grpSpPr>
          <a:xfrm>
            <a:off x="9757467" y="4771022"/>
            <a:ext cx="2434533" cy="1778085"/>
            <a:chOff x="7852467" y="3676390"/>
            <a:chExt cx="1820564" cy="1329667"/>
          </a:xfrm>
        </p:grpSpPr>
        <p:sp>
          <p:nvSpPr>
            <p:cNvPr id="13" name="Google Shape;224;p31">
              <a:extLst>
                <a:ext uri="{FF2B5EF4-FFF2-40B4-BE49-F238E27FC236}">
                  <a16:creationId xmlns:a16="http://schemas.microsoft.com/office/drawing/2014/main" id="{39EA87F2-BCA9-19C8-60AE-0E4D5D65C79B}"/>
                </a:ext>
              </a:extLst>
            </p:cNvPr>
            <p:cNvSpPr/>
            <p:nvPr/>
          </p:nvSpPr>
          <p:spPr>
            <a:xfrm rot="1834879">
              <a:off x="8069724" y="4224955"/>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31">
              <a:extLst>
                <a:ext uri="{FF2B5EF4-FFF2-40B4-BE49-F238E27FC236}">
                  <a16:creationId xmlns:a16="http://schemas.microsoft.com/office/drawing/2014/main" id="{0FFAF10C-E9E9-F323-FB14-6BB45EED9592}"/>
                </a:ext>
              </a:extLst>
            </p:cNvPr>
            <p:cNvSpPr/>
            <p:nvPr/>
          </p:nvSpPr>
          <p:spPr>
            <a:xfrm rot="1835340">
              <a:off x="7852467" y="3676390"/>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31">
              <a:extLst>
                <a:ext uri="{FF2B5EF4-FFF2-40B4-BE49-F238E27FC236}">
                  <a16:creationId xmlns:a16="http://schemas.microsoft.com/office/drawing/2014/main" id="{649CDD26-3A1B-EEB4-8049-E5D388CA480C}"/>
                </a:ext>
              </a:extLst>
            </p:cNvPr>
            <p:cNvSpPr/>
            <p:nvPr/>
          </p:nvSpPr>
          <p:spPr>
            <a:xfrm rot="1834341">
              <a:off x="8892508" y="4863488"/>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31">
              <a:extLst>
                <a:ext uri="{FF2B5EF4-FFF2-40B4-BE49-F238E27FC236}">
                  <a16:creationId xmlns:a16="http://schemas.microsoft.com/office/drawing/2014/main" id="{DC85E1B4-AE2A-5076-948B-AF87574ADB5A}"/>
                </a:ext>
              </a:extLst>
            </p:cNvPr>
            <p:cNvSpPr/>
            <p:nvPr/>
          </p:nvSpPr>
          <p:spPr>
            <a:xfrm rot="1835532">
              <a:off x="8116850" y="4520286"/>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02F6EA2E-B9DC-42F5-C052-05AA503BF98C}"/>
              </a:ext>
            </a:extLst>
          </p:cNvPr>
          <p:cNvSpPr/>
          <p:nvPr/>
        </p:nvSpPr>
        <p:spPr>
          <a:xfrm>
            <a:off x="0" y="4063768"/>
            <a:ext cx="12192000" cy="2794232"/>
          </a:xfrm>
          <a:prstGeom prst="rect">
            <a:avLst/>
          </a:prstGeom>
          <a:solidFill>
            <a:schemeClr val="accent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889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EE51846C-E361-EC06-D475-6012C935934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5767" y="10834"/>
            <a:ext cx="5156053" cy="6836332"/>
          </a:xfrm>
          <a:prstGeom prst="rect">
            <a:avLst/>
          </a:prstGeom>
        </p:spPr>
      </p:pic>
      <p:sp>
        <p:nvSpPr>
          <p:cNvPr id="31" name="Rectangle 30">
            <a:extLst>
              <a:ext uri="{FF2B5EF4-FFF2-40B4-BE49-F238E27FC236}">
                <a16:creationId xmlns:a16="http://schemas.microsoft.com/office/drawing/2014/main" id="{1F9864E6-E133-65FB-973E-4B0D745A0650}"/>
              </a:ext>
            </a:extLst>
          </p:cNvPr>
          <p:cNvSpPr/>
          <p:nvPr/>
        </p:nvSpPr>
        <p:spPr>
          <a:xfrm>
            <a:off x="-25767" y="0"/>
            <a:ext cx="5156053" cy="6858000"/>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1098F93D-36C0-518C-2672-FF08ABA9C21E}"/>
              </a:ext>
            </a:extLst>
          </p:cNvPr>
          <p:cNvGrpSpPr/>
          <p:nvPr/>
        </p:nvGrpSpPr>
        <p:grpSpPr>
          <a:xfrm>
            <a:off x="-152400" y="4050232"/>
            <a:ext cx="2724150" cy="2367975"/>
            <a:chOff x="-364169" y="2980291"/>
            <a:chExt cx="1960725" cy="1704366"/>
          </a:xfrm>
        </p:grpSpPr>
        <p:sp>
          <p:nvSpPr>
            <p:cNvPr id="5" name="Google Shape;240;p32">
              <a:extLst>
                <a:ext uri="{FF2B5EF4-FFF2-40B4-BE49-F238E27FC236}">
                  <a16:creationId xmlns:a16="http://schemas.microsoft.com/office/drawing/2014/main" id="{D414C881-6C98-2D6F-3C47-D679BBE92549}"/>
                </a:ext>
              </a:extLst>
            </p:cNvPr>
            <p:cNvSpPr/>
            <p:nvPr/>
          </p:nvSpPr>
          <p:spPr>
            <a:xfrm rot="1834879">
              <a:off x="-6751" y="3903555"/>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1;p32">
              <a:extLst>
                <a:ext uri="{FF2B5EF4-FFF2-40B4-BE49-F238E27FC236}">
                  <a16:creationId xmlns:a16="http://schemas.microsoft.com/office/drawing/2014/main" id="{FEA6717C-3450-2475-BDF5-4A5548E65D61}"/>
                </a:ext>
              </a:extLst>
            </p:cNvPr>
            <p:cNvSpPr/>
            <p:nvPr/>
          </p:nvSpPr>
          <p:spPr>
            <a:xfrm rot="1835340">
              <a:off x="-224008" y="3354990"/>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2;p32">
              <a:extLst>
                <a:ext uri="{FF2B5EF4-FFF2-40B4-BE49-F238E27FC236}">
                  <a16:creationId xmlns:a16="http://schemas.microsoft.com/office/drawing/2014/main" id="{46ED4852-930E-7266-77F1-35A18D2CC0B7}"/>
                </a:ext>
              </a:extLst>
            </p:cNvPr>
            <p:cNvSpPr/>
            <p:nvPr/>
          </p:nvSpPr>
          <p:spPr>
            <a:xfrm rot="1834341">
              <a:off x="816033" y="4542088"/>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3;p32">
              <a:extLst>
                <a:ext uri="{FF2B5EF4-FFF2-40B4-BE49-F238E27FC236}">
                  <a16:creationId xmlns:a16="http://schemas.microsoft.com/office/drawing/2014/main" id="{28BA7C3A-9DC9-E352-7E23-3789CE5032E6}"/>
                </a:ext>
              </a:extLst>
            </p:cNvPr>
            <p:cNvSpPr/>
            <p:nvPr/>
          </p:nvSpPr>
          <p:spPr>
            <a:xfrm rot="1835532">
              <a:off x="40375" y="4198886"/>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4;p32">
              <a:extLst>
                <a:ext uri="{FF2B5EF4-FFF2-40B4-BE49-F238E27FC236}">
                  <a16:creationId xmlns:a16="http://schemas.microsoft.com/office/drawing/2014/main" id="{58542162-49B5-F083-4AE2-E8871CA47E23}"/>
                </a:ext>
              </a:extLst>
            </p:cNvPr>
            <p:cNvSpPr/>
            <p:nvPr/>
          </p:nvSpPr>
          <p:spPr>
            <a:xfrm rot="1834341">
              <a:off x="794818" y="3428322"/>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5;p32">
              <a:extLst>
                <a:ext uri="{FF2B5EF4-FFF2-40B4-BE49-F238E27FC236}">
                  <a16:creationId xmlns:a16="http://schemas.microsoft.com/office/drawing/2014/main" id="{31FD93BB-96BC-5D13-E623-0B270DF67569}"/>
                </a:ext>
              </a:extLst>
            </p:cNvPr>
            <p:cNvSpPr/>
            <p:nvPr/>
          </p:nvSpPr>
          <p:spPr>
            <a:xfrm rot="1835670">
              <a:off x="-364169" y="2980291"/>
              <a:ext cx="118948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DC978A9F-4248-9A1D-31DB-1A25B54A39D9}"/>
              </a:ext>
            </a:extLst>
          </p:cNvPr>
          <p:cNvSpPr txBox="1"/>
          <p:nvPr/>
        </p:nvSpPr>
        <p:spPr>
          <a:xfrm>
            <a:off x="5534810" y="1016029"/>
            <a:ext cx="3058683" cy="769441"/>
          </a:xfrm>
          <a:prstGeom prst="rect">
            <a:avLst/>
          </a:prstGeom>
          <a:noFill/>
        </p:spPr>
        <p:txBody>
          <a:bodyPr wrap="square" rtlCol="0">
            <a:spAutoFit/>
          </a:bodyPr>
          <a:lstStyle/>
          <a:p>
            <a:r>
              <a:rPr lang="en-US" sz="4400" b="1" dirty="0">
                <a:solidFill>
                  <a:schemeClr val="tx2"/>
                </a:solidFill>
                <a:latin typeface="Lora" pitchFamily="2" charset="0"/>
              </a:rPr>
              <a:t>Objectives</a:t>
            </a:r>
          </a:p>
        </p:txBody>
      </p:sp>
      <p:grpSp>
        <p:nvGrpSpPr>
          <p:cNvPr id="12" name="Group 11">
            <a:extLst>
              <a:ext uri="{FF2B5EF4-FFF2-40B4-BE49-F238E27FC236}">
                <a16:creationId xmlns:a16="http://schemas.microsoft.com/office/drawing/2014/main" id="{B92D4866-0F97-11EE-4778-D3F41C931040}"/>
              </a:ext>
            </a:extLst>
          </p:cNvPr>
          <p:cNvGrpSpPr/>
          <p:nvPr/>
        </p:nvGrpSpPr>
        <p:grpSpPr>
          <a:xfrm>
            <a:off x="5309354" y="2215783"/>
            <a:ext cx="225457" cy="225457"/>
            <a:chOff x="5857448" y="5537808"/>
            <a:chExt cx="477102" cy="477102"/>
          </a:xfrm>
        </p:grpSpPr>
        <p:sp>
          <p:nvSpPr>
            <p:cNvPr id="13" name="Oval 12">
              <a:extLst>
                <a:ext uri="{FF2B5EF4-FFF2-40B4-BE49-F238E27FC236}">
                  <a16:creationId xmlns:a16="http://schemas.microsoft.com/office/drawing/2014/main" id="{A9B5043E-0B7C-9F90-E993-F785ED8A6E54}"/>
                </a:ext>
              </a:extLst>
            </p:cNvPr>
            <p:cNvSpPr/>
            <p:nvPr/>
          </p:nvSpPr>
          <p:spPr>
            <a:xfrm rot="16200000">
              <a:off x="5857448" y="5537808"/>
              <a:ext cx="477102" cy="477102"/>
            </a:xfrm>
            <a:prstGeom prst="ellipse">
              <a:avLst/>
            </a:prstGeom>
            <a:solidFill>
              <a:schemeClr val="tx2"/>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Freeform 5">
              <a:extLst>
                <a:ext uri="{FF2B5EF4-FFF2-40B4-BE49-F238E27FC236}">
                  <a16:creationId xmlns:a16="http://schemas.microsoft.com/office/drawing/2014/main" id="{31166215-F442-74CE-3466-762396700A5D}"/>
                </a:ext>
              </a:extLst>
            </p:cNvPr>
            <p:cNvSpPr>
              <a:spLocks/>
            </p:cNvSpPr>
            <p:nvPr/>
          </p:nvSpPr>
          <p:spPr bwMode="auto">
            <a:xfrm rot="5400000">
              <a:off x="5965249" y="5700323"/>
              <a:ext cx="261501" cy="163155"/>
            </a:xfrm>
            <a:custGeom>
              <a:avLst/>
              <a:gdLst>
                <a:gd name="T0" fmla="*/ 167 w 333"/>
                <a:gd name="T1" fmla="*/ 0 h 207"/>
                <a:gd name="T2" fmla="*/ 195 w 333"/>
                <a:gd name="T3" fmla="*/ 12 h 207"/>
                <a:gd name="T4" fmla="*/ 318 w 333"/>
                <a:gd name="T5" fmla="*/ 135 h 207"/>
                <a:gd name="T6" fmla="*/ 318 w 333"/>
                <a:gd name="T7" fmla="*/ 191 h 207"/>
                <a:gd name="T8" fmla="*/ 261 w 333"/>
                <a:gd name="T9" fmla="*/ 191 h 207"/>
                <a:gd name="T10" fmla="*/ 167 w 333"/>
                <a:gd name="T11" fmla="*/ 97 h 207"/>
                <a:gd name="T12" fmla="*/ 72 w 333"/>
                <a:gd name="T13" fmla="*/ 191 h 207"/>
                <a:gd name="T14" fmla="*/ 16 w 333"/>
                <a:gd name="T15" fmla="*/ 191 h 207"/>
                <a:gd name="T16" fmla="*/ 16 w 333"/>
                <a:gd name="T17" fmla="*/ 135 h 207"/>
                <a:gd name="T18" fmla="*/ 139 w 333"/>
                <a:gd name="T19" fmla="*/ 12 h 207"/>
                <a:gd name="T20" fmla="*/ 167 w 333"/>
                <a:gd name="T21"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07">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16" name="TextBox 15">
            <a:extLst>
              <a:ext uri="{FF2B5EF4-FFF2-40B4-BE49-F238E27FC236}">
                <a16:creationId xmlns:a16="http://schemas.microsoft.com/office/drawing/2014/main" id="{21291D4F-4C89-38BC-F030-7329E2AA575A}"/>
              </a:ext>
            </a:extLst>
          </p:cNvPr>
          <p:cNvSpPr txBox="1"/>
          <p:nvPr/>
        </p:nvSpPr>
        <p:spPr>
          <a:xfrm>
            <a:off x="5713879" y="2128457"/>
            <a:ext cx="6134100" cy="369332"/>
          </a:xfrm>
          <a:prstGeom prst="rect">
            <a:avLst/>
          </a:prstGeom>
          <a:noFill/>
        </p:spPr>
        <p:txBody>
          <a:bodyPr wrap="square">
            <a:spAutoFit/>
          </a:bodyPr>
          <a:lstStyle/>
          <a:p>
            <a:pPr algn="l"/>
            <a:r>
              <a:rPr lang="en-US" sz="1800" b="1" i="0" u="none" strike="noStrike" dirty="0">
                <a:solidFill>
                  <a:schemeClr val="accent3"/>
                </a:solidFill>
                <a:effectLst/>
                <a:latin typeface="Lato" panose="020F0502020204030203" pitchFamily="34" charset="0"/>
              </a:rPr>
              <a:t>Determine the key factors contributing to customer churn</a:t>
            </a:r>
            <a:endParaRPr lang="en-US" sz="2000" b="1" i="0" dirty="0">
              <a:solidFill>
                <a:schemeClr val="accent3"/>
              </a:solidFill>
              <a:effectLst/>
              <a:latin typeface="Lora" pitchFamily="2" charset="0"/>
            </a:endParaRPr>
          </a:p>
        </p:txBody>
      </p:sp>
      <p:sp>
        <p:nvSpPr>
          <p:cNvPr id="17" name="TextBox 16">
            <a:extLst>
              <a:ext uri="{FF2B5EF4-FFF2-40B4-BE49-F238E27FC236}">
                <a16:creationId xmlns:a16="http://schemas.microsoft.com/office/drawing/2014/main" id="{4E663CC6-CF6D-9793-75F8-E7829E2D3764}"/>
              </a:ext>
            </a:extLst>
          </p:cNvPr>
          <p:cNvSpPr txBox="1"/>
          <p:nvPr/>
        </p:nvSpPr>
        <p:spPr>
          <a:xfrm>
            <a:off x="5713879" y="3243350"/>
            <a:ext cx="6134100" cy="646331"/>
          </a:xfrm>
          <a:prstGeom prst="rect">
            <a:avLst/>
          </a:prstGeom>
          <a:noFill/>
        </p:spPr>
        <p:txBody>
          <a:bodyPr wrap="square">
            <a:spAutoFit/>
          </a:bodyPr>
          <a:lstStyle/>
          <a:p>
            <a:pPr algn="l"/>
            <a:r>
              <a:rPr lang="en-US" sz="1800" b="1" i="0" u="none" strike="noStrike" dirty="0">
                <a:solidFill>
                  <a:schemeClr val="accent3"/>
                </a:solidFill>
                <a:effectLst/>
                <a:latin typeface="Lato" panose="020F0502020204030203" pitchFamily="34" charset="0"/>
              </a:rPr>
              <a:t>Identify profitable customer segments and target them with tailored services</a:t>
            </a:r>
            <a:endParaRPr lang="en-US" sz="2000" b="1" i="0" dirty="0">
              <a:solidFill>
                <a:schemeClr val="accent3"/>
              </a:solidFill>
              <a:effectLst/>
              <a:latin typeface="Lora" pitchFamily="2" charset="0"/>
            </a:endParaRPr>
          </a:p>
        </p:txBody>
      </p:sp>
      <p:grpSp>
        <p:nvGrpSpPr>
          <p:cNvPr id="20" name="Group 19">
            <a:extLst>
              <a:ext uri="{FF2B5EF4-FFF2-40B4-BE49-F238E27FC236}">
                <a16:creationId xmlns:a16="http://schemas.microsoft.com/office/drawing/2014/main" id="{9E43A233-E6A2-D88C-BFD6-AD0D50266A87}"/>
              </a:ext>
            </a:extLst>
          </p:cNvPr>
          <p:cNvGrpSpPr/>
          <p:nvPr/>
        </p:nvGrpSpPr>
        <p:grpSpPr>
          <a:xfrm>
            <a:off x="5309354" y="3335321"/>
            <a:ext cx="225457" cy="225457"/>
            <a:chOff x="5857448" y="5537808"/>
            <a:chExt cx="477102" cy="477102"/>
          </a:xfrm>
        </p:grpSpPr>
        <p:sp>
          <p:nvSpPr>
            <p:cNvPr id="21" name="Oval 20">
              <a:extLst>
                <a:ext uri="{FF2B5EF4-FFF2-40B4-BE49-F238E27FC236}">
                  <a16:creationId xmlns:a16="http://schemas.microsoft.com/office/drawing/2014/main" id="{35460924-102B-E35D-31B1-19BA80FDA960}"/>
                </a:ext>
              </a:extLst>
            </p:cNvPr>
            <p:cNvSpPr/>
            <p:nvPr/>
          </p:nvSpPr>
          <p:spPr>
            <a:xfrm rot="16200000">
              <a:off x="5857448" y="5537808"/>
              <a:ext cx="477102" cy="477102"/>
            </a:xfrm>
            <a:prstGeom prst="ellipse">
              <a:avLst/>
            </a:prstGeom>
            <a:solidFill>
              <a:schemeClr val="tx2"/>
            </a:solidFill>
            <a:ln>
              <a:noFill/>
            </a:ln>
            <a:effectLst>
              <a:outerShdw blurRad="177800" dist="635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Freeform 5">
              <a:extLst>
                <a:ext uri="{FF2B5EF4-FFF2-40B4-BE49-F238E27FC236}">
                  <a16:creationId xmlns:a16="http://schemas.microsoft.com/office/drawing/2014/main" id="{0153B6D4-C122-1A14-BFC6-63F27F1A8390}"/>
                </a:ext>
              </a:extLst>
            </p:cNvPr>
            <p:cNvSpPr>
              <a:spLocks/>
            </p:cNvSpPr>
            <p:nvPr/>
          </p:nvSpPr>
          <p:spPr bwMode="auto">
            <a:xfrm rot="5400000">
              <a:off x="5965249" y="5700323"/>
              <a:ext cx="261501" cy="163155"/>
            </a:xfrm>
            <a:custGeom>
              <a:avLst/>
              <a:gdLst>
                <a:gd name="T0" fmla="*/ 167 w 333"/>
                <a:gd name="T1" fmla="*/ 0 h 207"/>
                <a:gd name="T2" fmla="*/ 195 w 333"/>
                <a:gd name="T3" fmla="*/ 12 h 207"/>
                <a:gd name="T4" fmla="*/ 318 w 333"/>
                <a:gd name="T5" fmla="*/ 135 h 207"/>
                <a:gd name="T6" fmla="*/ 318 w 333"/>
                <a:gd name="T7" fmla="*/ 191 h 207"/>
                <a:gd name="T8" fmla="*/ 261 w 333"/>
                <a:gd name="T9" fmla="*/ 191 h 207"/>
                <a:gd name="T10" fmla="*/ 167 w 333"/>
                <a:gd name="T11" fmla="*/ 97 h 207"/>
                <a:gd name="T12" fmla="*/ 72 w 333"/>
                <a:gd name="T13" fmla="*/ 191 h 207"/>
                <a:gd name="T14" fmla="*/ 16 w 333"/>
                <a:gd name="T15" fmla="*/ 191 h 207"/>
                <a:gd name="T16" fmla="*/ 16 w 333"/>
                <a:gd name="T17" fmla="*/ 135 h 207"/>
                <a:gd name="T18" fmla="*/ 139 w 333"/>
                <a:gd name="T19" fmla="*/ 12 h 207"/>
                <a:gd name="T20" fmla="*/ 167 w 333"/>
                <a:gd name="T21"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07">
                  <a:moveTo>
                    <a:pt x="167" y="0"/>
                  </a:moveTo>
                  <a:cubicBezTo>
                    <a:pt x="177" y="0"/>
                    <a:pt x="187" y="4"/>
                    <a:pt x="195" y="12"/>
                  </a:cubicBezTo>
                  <a:cubicBezTo>
                    <a:pt x="318" y="135"/>
                    <a:pt x="318" y="135"/>
                    <a:pt x="318" y="135"/>
                  </a:cubicBezTo>
                  <a:cubicBezTo>
                    <a:pt x="333" y="150"/>
                    <a:pt x="333" y="176"/>
                    <a:pt x="318" y="191"/>
                  </a:cubicBezTo>
                  <a:cubicBezTo>
                    <a:pt x="302" y="207"/>
                    <a:pt x="277" y="207"/>
                    <a:pt x="261" y="191"/>
                  </a:cubicBezTo>
                  <a:cubicBezTo>
                    <a:pt x="167" y="97"/>
                    <a:pt x="167" y="97"/>
                    <a:pt x="167" y="97"/>
                  </a:cubicBezTo>
                  <a:cubicBezTo>
                    <a:pt x="72" y="191"/>
                    <a:pt x="72" y="191"/>
                    <a:pt x="72" y="191"/>
                  </a:cubicBezTo>
                  <a:cubicBezTo>
                    <a:pt x="57" y="207"/>
                    <a:pt x="32" y="207"/>
                    <a:pt x="16" y="191"/>
                  </a:cubicBezTo>
                  <a:cubicBezTo>
                    <a:pt x="0" y="176"/>
                    <a:pt x="0" y="150"/>
                    <a:pt x="16" y="135"/>
                  </a:cubicBezTo>
                  <a:cubicBezTo>
                    <a:pt x="139" y="12"/>
                    <a:pt x="139" y="12"/>
                    <a:pt x="139" y="12"/>
                  </a:cubicBezTo>
                  <a:cubicBezTo>
                    <a:pt x="146" y="4"/>
                    <a:pt x="157" y="0"/>
                    <a:pt x="167"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1015244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F1D4E6-FD13-0965-C13D-BEE51801BDE7}"/>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1" name="Rectangle 30">
            <a:extLst>
              <a:ext uri="{FF2B5EF4-FFF2-40B4-BE49-F238E27FC236}">
                <a16:creationId xmlns:a16="http://schemas.microsoft.com/office/drawing/2014/main" id="{1851017A-B771-5AD9-4B3E-1555DFEA5E01}"/>
              </a:ext>
            </a:extLst>
          </p:cNvPr>
          <p:cNvSpPr/>
          <p:nvPr/>
        </p:nvSpPr>
        <p:spPr>
          <a:xfrm>
            <a:off x="-2047" y="13606"/>
            <a:ext cx="12192000" cy="68580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DDDA21D-9837-F1C7-0C05-7940F4880776}"/>
              </a:ext>
            </a:extLst>
          </p:cNvPr>
          <p:cNvGrpSpPr/>
          <p:nvPr/>
        </p:nvGrpSpPr>
        <p:grpSpPr>
          <a:xfrm>
            <a:off x="9348593" y="4413139"/>
            <a:ext cx="2667994" cy="2319162"/>
            <a:chOff x="-458194" y="2552216"/>
            <a:chExt cx="1960725" cy="1704366"/>
          </a:xfrm>
        </p:grpSpPr>
        <p:sp>
          <p:nvSpPr>
            <p:cNvPr id="3" name="Google Shape;130;p18">
              <a:extLst>
                <a:ext uri="{FF2B5EF4-FFF2-40B4-BE49-F238E27FC236}">
                  <a16:creationId xmlns:a16="http://schemas.microsoft.com/office/drawing/2014/main" id="{AAB50068-5C0C-3EB7-8B1B-39168E3508DC}"/>
                </a:ext>
              </a:extLst>
            </p:cNvPr>
            <p:cNvSpPr/>
            <p:nvPr/>
          </p:nvSpPr>
          <p:spPr>
            <a:xfrm rot="1834879">
              <a:off x="-100776" y="3475480"/>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1;p18">
              <a:extLst>
                <a:ext uri="{FF2B5EF4-FFF2-40B4-BE49-F238E27FC236}">
                  <a16:creationId xmlns:a16="http://schemas.microsoft.com/office/drawing/2014/main" id="{54C1721C-C8D5-5B87-4CF0-509CBC96EAE7}"/>
                </a:ext>
              </a:extLst>
            </p:cNvPr>
            <p:cNvSpPr/>
            <p:nvPr/>
          </p:nvSpPr>
          <p:spPr>
            <a:xfrm rot="1835340">
              <a:off x="-318033" y="2926915"/>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2;p18">
              <a:extLst>
                <a:ext uri="{FF2B5EF4-FFF2-40B4-BE49-F238E27FC236}">
                  <a16:creationId xmlns:a16="http://schemas.microsoft.com/office/drawing/2014/main" id="{987DFAD7-620F-6E33-452C-8EB3D1EB0210}"/>
                </a:ext>
              </a:extLst>
            </p:cNvPr>
            <p:cNvSpPr/>
            <p:nvPr/>
          </p:nvSpPr>
          <p:spPr>
            <a:xfrm rot="1834341">
              <a:off x="722008" y="4114013"/>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3;p18">
              <a:extLst>
                <a:ext uri="{FF2B5EF4-FFF2-40B4-BE49-F238E27FC236}">
                  <a16:creationId xmlns:a16="http://schemas.microsoft.com/office/drawing/2014/main" id="{566B72D5-8906-2A75-821C-5717B6FB860A}"/>
                </a:ext>
              </a:extLst>
            </p:cNvPr>
            <p:cNvSpPr/>
            <p:nvPr/>
          </p:nvSpPr>
          <p:spPr>
            <a:xfrm rot="1835532">
              <a:off x="-53650" y="3770811"/>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4;p18">
              <a:extLst>
                <a:ext uri="{FF2B5EF4-FFF2-40B4-BE49-F238E27FC236}">
                  <a16:creationId xmlns:a16="http://schemas.microsoft.com/office/drawing/2014/main" id="{20A830CB-8DBB-737F-9BB1-E5ED625E44E3}"/>
                </a:ext>
              </a:extLst>
            </p:cNvPr>
            <p:cNvSpPr/>
            <p:nvPr/>
          </p:nvSpPr>
          <p:spPr>
            <a:xfrm rot="1834341">
              <a:off x="700793" y="3000247"/>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5;p18">
              <a:extLst>
                <a:ext uri="{FF2B5EF4-FFF2-40B4-BE49-F238E27FC236}">
                  <a16:creationId xmlns:a16="http://schemas.microsoft.com/office/drawing/2014/main" id="{A12EA164-A154-8F1A-494A-BA8D8F8B6A12}"/>
                </a:ext>
              </a:extLst>
            </p:cNvPr>
            <p:cNvSpPr/>
            <p:nvPr/>
          </p:nvSpPr>
          <p:spPr>
            <a:xfrm rot="1835670">
              <a:off x="-458194" y="2552216"/>
              <a:ext cx="118948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 name="TextBox 10">
            <a:extLst>
              <a:ext uri="{FF2B5EF4-FFF2-40B4-BE49-F238E27FC236}">
                <a16:creationId xmlns:a16="http://schemas.microsoft.com/office/drawing/2014/main" id="{73EF1C39-C159-4AB5-B775-246FAA930AAD}"/>
              </a:ext>
            </a:extLst>
          </p:cNvPr>
          <p:cNvSpPr txBox="1"/>
          <p:nvPr/>
        </p:nvSpPr>
        <p:spPr>
          <a:xfrm>
            <a:off x="-175413" y="39583"/>
            <a:ext cx="12192000" cy="769441"/>
          </a:xfrm>
          <a:prstGeom prst="rect">
            <a:avLst/>
          </a:prstGeom>
          <a:noFill/>
        </p:spPr>
        <p:txBody>
          <a:bodyPr wrap="square" rtlCol="0">
            <a:spAutoFit/>
          </a:bodyPr>
          <a:lstStyle/>
          <a:p>
            <a:pPr algn="ctr"/>
            <a:r>
              <a:rPr lang="en-US" sz="4400" b="1" dirty="0">
                <a:solidFill>
                  <a:schemeClr val="tx2"/>
                </a:solidFill>
                <a:latin typeface="Lora" pitchFamily="2" charset="0"/>
              </a:rPr>
              <a:t>Key Factors  </a:t>
            </a:r>
          </a:p>
        </p:txBody>
      </p:sp>
      <p:grpSp>
        <p:nvGrpSpPr>
          <p:cNvPr id="12" name="Group 11">
            <a:extLst>
              <a:ext uri="{FF2B5EF4-FFF2-40B4-BE49-F238E27FC236}">
                <a16:creationId xmlns:a16="http://schemas.microsoft.com/office/drawing/2014/main" id="{F73E4E7E-ECE7-E3DB-0E54-D7ED63D5C11C}"/>
              </a:ext>
            </a:extLst>
          </p:cNvPr>
          <p:cNvGrpSpPr/>
          <p:nvPr/>
        </p:nvGrpSpPr>
        <p:grpSpPr>
          <a:xfrm>
            <a:off x="832889" y="1083775"/>
            <a:ext cx="833095" cy="769442"/>
            <a:chOff x="3567633" y="-1982616"/>
            <a:chExt cx="1225724" cy="1225724"/>
          </a:xfrm>
        </p:grpSpPr>
        <p:sp>
          <p:nvSpPr>
            <p:cNvPr id="13" name="Oval 12">
              <a:extLst>
                <a:ext uri="{FF2B5EF4-FFF2-40B4-BE49-F238E27FC236}">
                  <a16:creationId xmlns:a16="http://schemas.microsoft.com/office/drawing/2014/main" id="{2E6957A5-AA2A-0C75-53AD-62BD294DE169}"/>
                </a:ext>
              </a:extLst>
            </p:cNvPr>
            <p:cNvSpPr/>
            <p:nvPr/>
          </p:nvSpPr>
          <p:spPr>
            <a:xfrm>
              <a:off x="3567633" y="-1982616"/>
              <a:ext cx="1225724" cy="12257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2"/>
                </a:solidFill>
                <a:latin typeface="Lora" pitchFamily="2" charset="0"/>
              </a:endParaRPr>
            </a:p>
          </p:txBody>
        </p:sp>
        <p:sp>
          <p:nvSpPr>
            <p:cNvPr id="14" name="Oval 13">
              <a:extLst>
                <a:ext uri="{FF2B5EF4-FFF2-40B4-BE49-F238E27FC236}">
                  <a16:creationId xmlns:a16="http://schemas.microsoft.com/office/drawing/2014/main" id="{71391E7A-B2EA-E6FD-E2A1-71153E1925F0}"/>
                </a:ext>
              </a:extLst>
            </p:cNvPr>
            <p:cNvSpPr/>
            <p:nvPr/>
          </p:nvSpPr>
          <p:spPr>
            <a:xfrm>
              <a:off x="3689740" y="-1848395"/>
              <a:ext cx="993252" cy="99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2"/>
                </a:solidFill>
                <a:latin typeface="Lora" pitchFamily="2" charset="0"/>
              </a:endParaRPr>
            </a:p>
          </p:txBody>
        </p:sp>
        <p:sp>
          <p:nvSpPr>
            <p:cNvPr id="15" name="Oval 14">
              <a:extLst>
                <a:ext uri="{FF2B5EF4-FFF2-40B4-BE49-F238E27FC236}">
                  <a16:creationId xmlns:a16="http://schemas.microsoft.com/office/drawing/2014/main" id="{73E38A10-43CD-19A9-4FED-5403C3DCBA69}"/>
                </a:ext>
              </a:extLst>
            </p:cNvPr>
            <p:cNvSpPr/>
            <p:nvPr/>
          </p:nvSpPr>
          <p:spPr>
            <a:xfrm>
              <a:off x="3766248" y="-1761685"/>
              <a:ext cx="792461" cy="792461"/>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2"/>
                  </a:solidFill>
                  <a:latin typeface="Lora" pitchFamily="2" charset="0"/>
                </a:rPr>
                <a:t>1</a:t>
              </a:r>
            </a:p>
          </p:txBody>
        </p:sp>
      </p:grpSp>
      <p:grpSp>
        <p:nvGrpSpPr>
          <p:cNvPr id="9" name="Group 8">
            <a:extLst>
              <a:ext uri="{FF2B5EF4-FFF2-40B4-BE49-F238E27FC236}">
                <a16:creationId xmlns:a16="http://schemas.microsoft.com/office/drawing/2014/main" id="{73354215-EA86-A596-5826-B4EE19E5643B}"/>
              </a:ext>
            </a:extLst>
          </p:cNvPr>
          <p:cNvGrpSpPr/>
          <p:nvPr/>
        </p:nvGrpSpPr>
        <p:grpSpPr>
          <a:xfrm>
            <a:off x="832889" y="2034818"/>
            <a:ext cx="833095" cy="769442"/>
            <a:chOff x="3549617" y="-1982616"/>
            <a:chExt cx="1225724" cy="1225724"/>
          </a:xfrm>
        </p:grpSpPr>
        <p:sp>
          <p:nvSpPr>
            <p:cNvPr id="32" name="Oval 31">
              <a:extLst>
                <a:ext uri="{FF2B5EF4-FFF2-40B4-BE49-F238E27FC236}">
                  <a16:creationId xmlns:a16="http://schemas.microsoft.com/office/drawing/2014/main" id="{B421ABA0-04EB-D391-33A0-9CA56ED85DD0}"/>
                </a:ext>
              </a:extLst>
            </p:cNvPr>
            <p:cNvSpPr/>
            <p:nvPr/>
          </p:nvSpPr>
          <p:spPr>
            <a:xfrm>
              <a:off x="3549617" y="-1982616"/>
              <a:ext cx="1225724" cy="12257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2"/>
                </a:solidFill>
                <a:latin typeface="Lora" pitchFamily="2" charset="0"/>
              </a:endParaRPr>
            </a:p>
          </p:txBody>
        </p:sp>
        <p:sp>
          <p:nvSpPr>
            <p:cNvPr id="33" name="Oval 32">
              <a:extLst>
                <a:ext uri="{FF2B5EF4-FFF2-40B4-BE49-F238E27FC236}">
                  <a16:creationId xmlns:a16="http://schemas.microsoft.com/office/drawing/2014/main" id="{0D9376CF-3826-B98F-CD67-3C7B147C8D37}"/>
                </a:ext>
              </a:extLst>
            </p:cNvPr>
            <p:cNvSpPr/>
            <p:nvPr/>
          </p:nvSpPr>
          <p:spPr>
            <a:xfrm>
              <a:off x="3689740" y="-1848395"/>
              <a:ext cx="993252" cy="99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2"/>
                </a:solidFill>
                <a:latin typeface="Lora" pitchFamily="2" charset="0"/>
              </a:endParaRPr>
            </a:p>
          </p:txBody>
        </p:sp>
        <p:sp>
          <p:nvSpPr>
            <p:cNvPr id="34" name="Oval 33">
              <a:extLst>
                <a:ext uri="{FF2B5EF4-FFF2-40B4-BE49-F238E27FC236}">
                  <a16:creationId xmlns:a16="http://schemas.microsoft.com/office/drawing/2014/main" id="{7CEE5A23-E1F2-A47C-B858-7B04A258A491}"/>
                </a:ext>
              </a:extLst>
            </p:cNvPr>
            <p:cNvSpPr/>
            <p:nvPr/>
          </p:nvSpPr>
          <p:spPr>
            <a:xfrm>
              <a:off x="3766249" y="-1765984"/>
              <a:ext cx="792461" cy="792461"/>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2"/>
                  </a:solidFill>
                  <a:latin typeface="Lora" pitchFamily="2" charset="0"/>
                </a:rPr>
                <a:t>2</a:t>
              </a:r>
            </a:p>
          </p:txBody>
        </p:sp>
      </p:grpSp>
      <p:grpSp>
        <p:nvGrpSpPr>
          <p:cNvPr id="35" name="Group 34">
            <a:extLst>
              <a:ext uri="{FF2B5EF4-FFF2-40B4-BE49-F238E27FC236}">
                <a16:creationId xmlns:a16="http://schemas.microsoft.com/office/drawing/2014/main" id="{2284770F-53A8-B9DD-360B-9F51ED26C4BC}"/>
              </a:ext>
            </a:extLst>
          </p:cNvPr>
          <p:cNvGrpSpPr/>
          <p:nvPr/>
        </p:nvGrpSpPr>
        <p:grpSpPr>
          <a:xfrm>
            <a:off x="872798" y="3013862"/>
            <a:ext cx="753275" cy="769443"/>
            <a:chOff x="3567633" y="-1982616"/>
            <a:chExt cx="1225724" cy="1225724"/>
          </a:xfrm>
        </p:grpSpPr>
        <p:sp>
          <p:nvSpPr>
            <p:cNvPr id="36" name="Oval 35">
              <a:extLst>
                <a:ext uri="{FF2B5EF4-FFF2-40B4-BE49-F238E27FC236}">
                  <a16:creationId xmlns:a16="http://schemas.microsoft.com/office/drawing/2014/main" id="{C042C504-56B2-EF00-22F2-1BDFE4AA1F0C}"/>
                </a:ext>
              </a:extLst>
            </p:cNvPr>
            <p:cNvSpPr/>
            <p:nvPr/>
          </p:nvSpPr>
          <p:spPr>
            <a:xfrm>
              <a:off x="3567633" y="-1982616"/>
              <a:ext cx="1225724" cy="12257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2"/>
                </a:solidFill>
                <a:latin typeface="Lora" pitchFamily="2" charset="0"/>
              </a:endParaRPr>
            </a:p>
          </p:txBody>
        </p:sp>
        <p:sp>
          <p:nvSpPr>
            <p:cNvPr id="37" name="Oval 36">
              <a:extLst>
                <a:ext uri="{FF2B5EF4-FFF2-40B4-BE49-F238E27FC236}">
                  <a16:creationId xmlns:a16="http://schemas.microsoft.com/office/drawing/2014/main" id="{08B38BE5-8113-0905-3990-D6B424E30224}"/>
                </a:ext>
              </a:extLst>
            </p:cNvPr>
            <p:cNvSpPr/>
            <p:nvPr/>
          </p:nvSpPr>
          <p:spPr>
            <a:xfrm>
              <a:off x="3689740" y="-1848395"/>
              <a:ext cx="993252" cy="99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2"/>
                </a:solidFill>
                <a:latin typeface="Lora" pitchFamily="2" charset="0"/>
              </a:endParaRPr>
            </a:p>
          </p:txBody>
        </p:sp>
        <p:sp>
          <p:nvSpPr>
            <p:cNvPr id="38" name="Oval 37">
              <a:extLst>
                <a:ext uri="{FF2B5EF4-FFF2-40B4-BE49-F238E27FC236}">
                  <a16:creationId xmlns:a16="http://schemas.microsoft.com/office/drawing/2014/main" id="{3AE13992-6F1D-27BF-D83E-EE878CAE61FD}"/>
                </a:ext>
              </a:extLst>
            </p:cNvPr>
            <p:cNvSpPr/>
            <p:nvPr/>
          </p:nvSpPr>
          <p:spPr>
            <a:xfrm>
              <a:off x="3784265" y="-1748000"/>
              <a:ext cx="792461" cy="792461"/>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2"/>
                  </a:solidFill>
                  <a:latin typeface="Lora" pitchFamily="2" charset="0"/>
                </a:rPr>
                <a:t>3</a:t>
              </a:r>
            </a:p>
          </p:txBody>
        </p:sp>
      </p:grpSp>
      <p:sp>
        <p:nvSpPr>
          <p:cNvPr id="39" name="TextBox 38">
            <a:extLst>
              <a:ext uri="{FF2B5EF4-FFF2-40B4-BE49-F238E27FC236}">
                <a16:creationId xmlns:a16="http://schemas.microsoft.com/office/drawing/2014/main" id="{1719504C-3599-CA9A-FE80-EC76D4BEF464}"/>
              </a:ext>
            </a:extLst>
          </p:cNvPr>
          <p:cNvSpPr txBox="1"/>
          <p:nvPr/>
        </p:nvSpPr>
        <p:spPr>
          <a:xfrm>
            <a:off x="1766384" y="1336936"/>
            <a:ext cx="5542384" cy="369332"/>
          </a:xfrm>
          <a:prstGeom prst="rect">
            <a:avLst/>
          </a:prstGeom>
          <a:noFill/>
        </p:spPr>
        <p:txBody>
          <a:bodyPr wrap="square" rtlCol="0">
            <a:spAutoFit/>
          </a:bodyPr>
          <a:lstStyle/>
          <a:p>
            <a:r>
              <a:rPr lang="en-US" dirty="0"/>
              <a:t> </a:t>
            </a:r>
            <a:r>
              <a:rPr lang="en-US" sz="1600" b="1" dirty="0">
                <a:solidFill>
                  <a:srgbClr val="FFFF00"/>
                </a:solidFill>
                <a:latin typeface="Lato" panose="020F0502020204030203" pitchFamily="34" charset="0"/>
                <a:ea typeface="Lato" panose="020F0502020204030203" pitchFamily="34" charset="0"/>
                <a:cs typeface="Lato" panose="020F0502020204030203" pitchFamily="34" charset="0"/>
              </a:rPr>
              <a:t>Customers churned and churning rates</a:t>
            </a:r>
          </a:p>
        </p:txBody>
      </p:sp>
      <p:sp>
        <p:nvSpPr>
          <p:cNvPr id="40" name="TextBox 39">
            <a:extLst>
              <a:ext uri="{FF2B5EF4-FFF2-40B4-BE49-F238E27FC236}">
                <a16:creationId xmlns:a16="http://schemas.microsoft.com/office/drawing/2014/main" id="{4EFD93DB-74F4-B1EC-3AD1-D81DB7928363}"/>
              </a:ext>
            </a:extLst>
          </p:cNvPr>
          <p:cNvSpPr txBox="1"/>
          <p:nvPr/>
        </p:nvSpPr>
        <p:spPr>
          <a:xfrm>
            <a:off x="1850728" y="2234873"/>
            <a:ext cx="5542384" cy="338554"/>
          </a:xfrm>
          <a:prstGeom prst="rect">
            <a:avLst/>
          </a:prstGeom>
          <a:noFill/>
        </p:spPr>
        <p:txBody>
          <a:bodyPr wrap="square" rtlCol="0">
            <a:spAutoFit/>
          </a:bodyPr>
          <a:lstStyle/>
          <a:p>
            <a:r>
              <a:rPr lang="en-US" sz="1600" b="1" dirty="0">
                <a:solidFill>
                  <a:srgbClr val="FFFF00"/>
                </a:solidFill>
                <a:latin typeface="Lato" panose="020F0502020204030203" pitchFamily="34" charset="0"/>
                <a:ea typeface="Lato" panose="020F0502020204030203" pitchFamily="34" charset="0"/>
                <a:cs typeface="Lato" panose="020F0502020204030203" pitchFamily="34" charset="0"/>
              </a:rPr>
              <a:t>Customer Behavior Indicator (Active or Non Active)</a:t>
            </a:r>
          </a:p>
        </p:txBody>
      </p:sp>
      <p:sp>
        <p:nvSpPr>
          <p:cNvPr id="41" name="TextBox 40">
            <a:extLst>
              <a:ext uri="{FF2B5EF4-FFF2-40B4-BE49-F238E27FC236}">
                <a16:creationId xmlns:a16="http://schemas.microsoft.com/office/drawing/2014/main" id="{9A93CE40-6149-1562-A391-5CBA370E6CC2}"/>
              </a:ext>
            </a:extLst>
          </p:cNvPr>
          <p:cNvSpPr txBox="1"/>
          <p:nvPr/>
        </p:nvSpPr>
        <p:spPr>
          <a:xfrm>
            <a:off x="1925217" y="3244334"/>
            <a:ext cx="5542384" cy="338554"/>
          </a:xfrm>
          <a:prstGeom prst="rect">
            <a:avLst/>
          </a:prstGeom>
          <a:noFill/>
        </p:spPr>
        <p:txBody>
          <a:bodyPr wrap="square" rtlCol="0">
            <a:spAutoFit/>
          </a:bodyPr>
          <a:lstStyle/>
          <a:p>
            <a:r>
              <a:rPr lang="en-US" sz="1600" b="1" dirty="0">
                <a:solidFill>
                  <a:srgbClr val="FFFF00"/>
                </a:solidFill>
                <a:latin typeface="Lato" panose="020F0502020204030203" pitchFamily="34" charset="0"/>
                <a:ea typeface="Lato" panose="020F0502020204030203" pitchFamily="34" charset="0"/>
                <a:cs typeface="Lato" panose="020F0502020204030203" pitchFamily="34" charset="0"/>
              </a:rPr>
              <a:t>Economic Indicators ( salary, balance ,credit score)</a:t>
            </a:r>
          </a:p>
        </p:txBody>
      </p:sp>
      <p:grpSp>
        <p:nvGrpSpPr>
          <p:cNvPr id="42" name="Group 41">
            <a:extLst>
              <a:ext uri="{FF2B5EF4-FFF2-40B4-BE49-F238E27FC236}">
                <a16:creationId xmlns:a16="http://schemas.microsoft.com/office/drawing/2014/main" id="{3ABE09E2-B86B-29D6-73F7-8EA76E851427}"/>
              </a:ext>
            </a:extLst>
          </p:cNvPr>
          <p:cNvGrpSpPr/>
          <p:nvPr/>
        </p:nvGrpSpPr>
        <p:grpSpPr>
          <a:xfrm>
            <a:off x="889416" y="4017128"/>
            <a:ext cx="753275" cy="769443"/>
            <a:chOff x="3567633" y="-1982616"/>
            <a:chExt cx="1225724" cy="1225724"/>
          </a:xfrm>
        </p:grpSpPr>
        <p:sp>
          <p:nvSpPr>
            <p:cNvPr id="43" name="Oval 42">
              <a:extLst>
                <a:ext uri="{FF2B5EF4-FFF2-40B4-BE49-F238E27FC236}">
                  <a16:creationId xmlns:a16="http://schemas.microsoft.com/office/drawing/2014/main" id="{A74DE7A6-7BDC-CAD6-C1CC-28E2E3F80C16}"/>
                </a:ext>
              </a:extLst>
            </p:cNvPr>
            <p:cNvSpPr/>
            <p:nvPr/>
          </p:nvSpPr>
          <p:spPr>
            <a:xfrm>
              <a:off x="3567633" y="-1982616"/>
              <a:ext cx="1225724" cy="12257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2"/>
                </a:solidFill>
                <a:latin typeface="Lora" pitchFamily="2" charset="0"/>
              </a:endParaRPr>
            </a:p>
          </p:txBody>
        </p:sp>
        <p:sp>
          <p:nvSpPr>
            <p:cNvPr id="44" name="Oval 43">
              <a:extLst>
                <a:ext uri="{FF2B5EF4-FFF2-40B4-BE49-F238E27FC236}">
                  <a16:creationId xmlns:a16="http://schemas.microsoft.com/office/drawing/2014/main" id="{25D80EEF-E788-1FBE-D276-D74E45E260C2}"/>
                </a:ext>
              </a:extLst>
            </p:cNvPr>
            <p:cNvSpPr/>
            <p:nvPr/>
          </p:nvSpPr>
          <p:spPr>
            <a:xfrm>
              <a:off x="3689740" y="-1848395"/>
              <a:ext cx="993252" cy="99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2"/>
                </a:solidFill>
                <a:latin typeface="Lora" pitchFamily="2" charset="0"/>
              </a:endParaRPr>
            </a:p>
          </p:txBody>
        </p:sp>
        <p:sp>
          <p:nvSpPr>
            <p:cNvPr id="45" name="Oval 44">
              <a:extLst>
                <a:ext uri="{FF2B5EF4-FFF2-40B4-BE49-F238E27FC236}">
                  <a16:creationId xmlns:a16="http://schemas.microsoft.com/office/drawing/2014/main" id="{E1EDFB1D-ADF0-B3B0-3AED-9E1D92C1D14F}"/>
                </a:ext>
              </a:extLst>
            </p:cNvPr>
            <p:cNvSpPr/>
            <p:nvPr/>
          </p:nvSpPr>
          <p:spPr>
            <a:xfrm>
              <a:off x="3784265" y="-1748000"/>
              <a:ext cx="792461" cy="792461"/>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2"/>
                  </a:solidFill>
                  <a:latin typeface="Lora" pitchFamily="2" charset="0"/>
                </a:rPr>
                <a:t>4</a:t>
              </a:r>
            </a:p>
          </p:txBody>
        </p:sp>
      </p:grpSp>
      <p:grpSp>
        <p:nvGrpSpPr>
          <p:cNvPr id="46" name="Group 45">
            <a:extLst>
              <a:ext uri="{FF2B5EF4-FFF2-40B4-BE49-F238E27FC236}">
                <a16:creationId xmlns:a16="http://schemas.microsoft.com/office/drawing/2014/main" id="{EAB1544A-BACB-029A-6F26-347B51D51E30}"/>
              </a:ext>
            </a:extLst>
          </p:cNvPr>
          <p:cNvGrpSpPr/>
          <p:nvPr/>
        </p:nvGrpSpPr>
        <p:grpSpPr>
          <a:xfrm>
            <a:off x="956189" y="5087596"/>
            <a:ext cx="753275" cy="769443"/>
            <a:chOff x="3567633" y="-1982616"/>
            <a:chExt cx="1225724" cy="1225724"/>
          </a:xfrm>
        </p:grpSpPr>
        <p:sp>
          <p:nvSpPr>
            <p:cNvPr id="47" name="Oval 46">
              <a:extLst>
                <a:ext uri="{FF2B5EF4-FFF2-40B4-BE49-F238E27FC236}">
                  <a16:creationId xmlns:a16="http://schemas.microsoft.com/office/drawing/2014/main" id="{A01A7209-7615-DC98-B4FB-B31D32013E3C}"/>
                </a:ext>
              </a:extLst>
            </p:cNvPr>
            <p:cNvSpPr/>
            <p:nvPr/>
          </p:nvSpPr>
          <p:spPr>
            <a:xfrm>
              <a:off x="3567633" y="-1982616"/>
              <a:ext cx="1225724" cy="12257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2"/>
                </a:solidFill>
                <a:latin typeface="Lora" pitchFamily="2" charset="0"/>
              </a:endParaRPr>
            </a:p>
          </p:txBody>
        </p:sp>
        <p:sp>
          <p:nvSpPr>
            <p:cNvPr id="48" name="Oval 47">
              <a:extLst>
                <a:ext uri="{FF2B5EF4-FFF2-40B4-BE49-F238E27FC236}">
                  <a16:creationId xmlns:a16="http://schemas.microsoft.com/office/drawing/2014/main" id="{429B1D06-AEAF-80D3-5A29-2813C992B1B2}"/>
                </a:ext>
              </a:extLst>
            </p:cNvPr>
            <p:cNvSpPr/>
            <p:nvPr/>
          </p:nvSpPr>
          <p:spPr>
            <a:xfrm>
              <a:off x="3689740" y="-1848395"/>
              <a:ext cx="993252" cy="99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2"/>
                </a:solidFill>
                <a:latin typeface="Lora" pitchFamily="2" charset="0"/>
              </a:endParaRPr>
            </a:p>
          </p:txBody>
        </p:sp>
        <p:sp>
          <p:nvSpPr>
            <p:cNvPr id="49" name="Oval 48">
              <a:extLst>
                <a:ext uri="{FF2B5EF4-FFF2-40B4-BE49-F238E27FC236}">
                  <a16:creationId xmlns:a16="http://schemas.microsoft.com/office/drawing/2014/main" id="{3DE284AB-0512-EAEB-27B1-571E4D13CE3E}"/>
                </a:ext>
              </a:extLst>
            </p:cNvPr>
            <p:cNvSpPr/>
            <p:nvPr/>
          </p:nvSpPr>
          <p:spPr>
            <a:xfrm>
              <a:off x="3784265" y="-1748000"/>
              <a:ext cx="792461" cy="792461"/>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2"/>
                  </a:solidFill>
                  <a:latin typeface="Lora" pitchFamily="2" charset="0"/>
                </a:rPr>
                <a:t>5</a:t>
              </a:r>
            </a:p>
          </p:txBody>
        </p:sp>
      </p:grpSp>
      <p:sp>
        <p:nvSpPr>
          <p:cNvPr id="50" name="TextBox 49">
            <a:extLst>
              <a:ext uri="{FF2B5EF4-FFF2-40B4-BE49-F238E27FC236}">
                <a16:creationId xmlns:a16="http://schemas.microsoft.com/office/drawing/2014/main" id="{DE8E7DB2-5CC0-6D5E-FCC4-90212F223A6C}"/>
              </a:ext>
            </a:extLst>
          </p:cNvPr>
          <p:cNvSpPr txBox="1"/>
          <p:nvPr/>
        </p:nvSpPr>
        <p:spPr>
          <a:xfrm>
            <a:off x="1925217" y="5221617"/>
            <a:ext cx="5542384" cy="338554"/>
          </a:xfrm>
          <a:prstGeom prst="rect">
            <a:avLst/>
          </a:prstGeom>
          <a:noFill/>
        </p:spPr>
        <p:txBody>
          <a:bodyPr wrap="square" rtlCol="0">
            <a:spAutoFit/>
          </a:bodyPr>
          <a:lstStyle/>
          <a:p>
            <a:r>
              <a:rPr lang="en-US" sz="1600" b="1" dirty="0">
                <a:solidFill>
                  <a:srgbClr val="FFFF00"/>
                </a:solidFill>
                <a:latin typeface="Lato" panose="020F0502020204030203" pitchFamily="34" charset="0"/>
                <a:ea typeface="Lato" panose="020F0502020204030203" pitchFamily="34" charset="0"/>
                <a:cs typeface="Lato" panose="020F0502020204030203" pitchFamily="34" charset="0"/>
              </a:rPr>
              <a:t>Geographic indicators</a:t>
            </a:r>
          </a:p>
        </p:txBody>
      </p:sp>
      <p:sp>
        <p:nvSpPr>
          <p:cNvPr id="51" name="TextBox 50">
            <a:extLst>
              <a:ext uri="{FF2B5EF4-FFF2-40B4-BE49-F238E27FC236}">
                <a16:creationId xmlns:a16="http://schemas.microsoft.com/office/drawing/2014/main" id="{8818B88E-E611-73DA-F78A-28EEA55CCDDC}"/>
              </a:ext>
            </a:extLst>
          </p:cNvPr>
          <p:cNvSpPr txBox="1"/>
          <p:nvPr/>
        </p:nvSpPr>
        <p:spPr>
          <a:xfrm>
            <a:off x="1850728" y="4228473"/>
            <a:ext cx="5542384" cy="338554"/>
          </a:xfrm>
          <a:prstGeom prst="rect">
            <a:avLst/>
          </a:prstGeom>
          <a:noFill/>
        </p:spPr>
        <p:txBody>
          <a:bodyPr wrap="square" rtlCol="0">
            <a:spAutoFit/>
          </a:bodyPr>
          <a:lstStyle/>
          <a:p>
            <a:r>
              <a:rPr lang="en-US" sz="1600" b="1" dirty="0">
                <a:solidFill>
                  <a:srgbClr val="FFFF00"/>
                </a:solidFill>
                <a:latin typeface="Lato" panose="020F0502020204030203" pitchFamily="34" charset="0"/>
                <a:ea typeface="Lato" panose="020F0502020204030203" pitchFamily="34" charset="0"/>
                <a:cs typeface="Lato" panose="020F0502020204030203" pitchFamily="34" charset="0"/>
              </a:rPr>
              <a:t>Demographic Indicators(Age, Gender</a:t>
            </a:r>
            <a:r>
              <a:rPr lang="en-US" sz="1600" b="1" dirty="0">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1218721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5966FE-704C-78D5-95A0-C301151CFE5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7385847-4282-B34E-F329-EBF826E9A1AC}"/>
              </a:ext>
            </a:extLst>
          </p:cNvPr>
          <p:cNvSpPr/>
          <p:nvPr/>
        </p:nvSpPr>
        <p:spPr>
          <a:xfrm>
            <a:off x="10278" y="0"/>
            <a:ext cx="12192000" cy="68580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1DEC3885-494D-CAC0-7E87-F2652A3A5961}"/>
              </a:ext>
            </a:extLst>
          </p:cNvPr>
          <p:cNvGrpSpPr/>
          <p:nvPr/>
        </p:nvGrpSpPr>
        <p:grpSpPr>
          <a:xfrm>
            <a:off x="10980751" y="5720218"/>
            <a:ext cx="1960725" cy="1361164"/>
            <a:chOff x="7577981" y="3681541"/>
            <a:chExt cx="1960725" cy="1361164"/>
          </a:xfrm>
        </p:grpSpPr>
        <p:sp>
          <p:nvSpPr>
            <p:cNvPr id="7" name="Google Shape;141;p20">
              <a:extLst>
                <a:ext uri="{FF2B5EF4-FFF2-40B4-BE49-F238E27FC236}">
                  <a16:creationId xmlns:a16="http://schemas.microsoft.com/office/drawing/2014/main" id="{60C7B41C-647E-95F9-43FC-DBA88A04F55D}"/>
                </a:ext>
              </a:extLst>
            </p:cNvPr>
            <p:cNvSpPr/>
            <p:nvPr/>
          </p:nvSpPr>
          <p:spPr>
            <a:xfrm rot="1834879">
              <a:off x="7935399" y="4604805"/>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p20">
              <a:extLst>
                <a:ext uri="{FF2B5EF4-FFF2-40B4-BE49-F238E27FC236}">
                  <a16:creationId xmlns:a16="http://schemas.microsoft.com/office/drawing/2014/main" id="{DBEFF8FB-EB1E-F105-B2A3-F53CB63BF1E0}"/>
                </a:ext>
              </a:extLst>
            </p:cNvPr>
            <p:cNvSpPr/>
            <p:nvPr/>
          </p:nvSpPr>
          <p:spPr>
            <a:xfrm rot="1835340">
              <a:off x="7718142" y="4056240"/>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4;p20">
              <a:extLst>
                <a:ext uri="{FF2B5EF4-FFF2-40B4-BE49-F238E27FC236}">
                  <a16:creationId xmlns:a16="http://schemas.microsoft.com/office/drawing/2014/main" id="{5C5FDE44-4EF9-7CCF-08B3-7C995253CDAD}"/>
                </a:ext>
              </a:extLst>
            </p:cNvPr>
            <p:cNvSpPr/>
            <p:nvPr/>
          </p:nvSpPr>
          <p:spPr>
            <a:xfrm rot="1835532">
              <a:off x="7982525" y="4900136"/>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5;p20">
              <a:extLst>
                <a:ext uri="{FF2B5EF4-FFF2-40B4-BE49-F238E27FC236}">
                  <a16:creationId xmlns:a16="http://schemas.microsoft.com/office/drawing/2014/main" id="{E01EB0D5-46A7-62B0-0FE9-27C8689F78F3}"/>
                </a:ext>
              </a:extLst>
            </p:cNvPr>
            <p:cNvSpPr/>
            <p:nvPr/>
          </p:nvSpPr>
          <p:spPr>
            <a:xfrm rot="1834341">
              <a:off x="8736968" y="4129572"/>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6;p20">
              <a:extLst>
                <a:ext uri="{FF2B5EF4-FFF2-40B4-BE49-F238E27FC236}">
                  <a16:creationId xmlns:a16="http://schemas.microsoft.com/office/drawing/2014/main" id="{6344F161-C567-6EC0-7DC8-6AB95BEA935F}"/>
                </a:ext>
              </a:extLst>
            </p:cNvPr>
            <p:cNvSpPr/>
            <p:nvPr/>
          </p:nvSpPr>
          <p:spPr>
            <a:xfrm rot="1835670">
              <a:off x="7577981" y="3681541"/>
              <a:ext cx="118948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D1FA10B6-1989-215C-E623-DC76F944ADC1}"/>
              </a:ext>
            </a:extLst>
          </p:cNvPr>
          <p:cNvGrpSpPr/>
          <p:nvPr/>
        </p:nvGrpSpPr>
        <p:grpSpPr>
          <a:xfrm>
            <a:off x="-506399" y="-266988"/>
            <a:ext cx="1960725" cy="1361164"/>
            <a:chOff x="7577981" y="3681541"/>
            <a:chExt cx="1960725" cy="1361164"/>
          </a:xfrm>
        </p:grpSpPr>
        <p:sp>
          <p:nvSpPr>
            <p:cNvPr id="13" name="Google Shape;141;p20">
              <a:extLst>
                <a:ext uri="{FF2B5EF4-FFF2-40B4-BE49-F238E27FC236}">
                  <a16:creationId xmlns:a16="http://schemas.microsoft.com/office/drawing/2014/main" id="{DA594736-7E07-20F1-FAA5-408A9AE2E49A}"/>
                </a:ext>
              </a:extLst>
            </p:cNvPr>
            <p:cNvSpPr/>
            <p:nvPr/>
          </p:nvSpPr>
          <p:spPr>
            <a:xfrm rot="1834879">
              <a:off x="7935399" y="4604805"/>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2;p20">
              <a:extLst>
                <a:ext uri="{FF2B5EF4-FFF2-40B4-BE49-F238E27FC236}">
                  <a16:creationId xmlns:a16="http://schemas.microsoft.com/office/drawing/2014/main" id="{7A56A2D2-EDCC-F8DA-86F3-D44B1DD3C530}"/>
                </a:ext>
              </a:extLst>
            </p:cNvPr>
            <p:cNvSpPr/>
            <p:nvPr/>
          </p:nvSpPr>
          <p:spPr>
            <a:xfrm rot="1835340">
              <a:off x="7718142" y="4056240"/>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4;p20">
              <a:extLst>
                <a:ext uri="{FF2B5EF4-FFF2-40B4-BE49-F238E27FC236}">
                  <a16:creationId xmlns:a16="http://schemas.microsoft.com/office/drawing/2014/main" id="{F0FA3CA1-A7C4-A0E6-C44D-C64FB3280FAE}"/>
                </a:ext>
              </a:extLst>
            </p:cNvPr>
            <p:cNvSpPr/>
            <p:nvPr/>
          </p:nvSpPr>
          <p:spPr>
            <a:xfrm rot="1835532">
              <a:off x="7982525" y="4900136"/>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5;p20">
              <a:extLst>
                <a:ext uri="{FF2B5EF4-FFF2-40B4-BE49-F238E27FC236}">
                  <a16:creationId xmlns:a16="http://schemas.microsoft.com/office/drawing/2014/main" id="{4AAE48C8-7353-5628-D062-0C97C581CF3C}"/>
                </a:ext>
              </a:extLst>
            </p:cNvPr>
            <p:cNvSpPr/>
            <p:nvPr/>
          </p:nvSpPr>
          <p:spPr>
            <a:xfrm rot="1834341">
              <a:off x="8736968" y="4129572"/>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6;p20">
              <a:extLst>
                <a:ext uri="{FF2B5EF4-FFF2-40B4-BE49-F238E27FC236}">
                  <a16:creationId xmlns:a16="http://schemas.microsoft.com/office/drawing/2014/main" id="{53FA0CD7-D4E8-508E-F54D-65E86CF548A8}"/>
                </a:ext>
              </a:extLst>
            </p:cNvPr>
            <p:cNvSpPr/>
            <p:nvPr/>
          </p:nvSpPr>
          <p:spPr>
            <a:xfrm rot="1835670">
              <a:off x="7577981" y="3681541"/>
              <a:ext cx="118948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086ECC3-F2BC-3065-FAB7-A42A4748E138}"/>
              </a:ext>
            </a:extLst>
          </p:cNvPr>
          <p:cNvSpPr txBox="1"/>
          <p:nvPr/>
        </p:nvSpPr>
        <p:spPr>
          <a:xfrm>
            <a:off x="2015838" y="252327"/>
            <a:ext cx="8415786" cy="769441"/>
          </a:xfrm>
          <a:prstGeom prst="rect">
            <a:avLst/>
          </a:prstGeom>
          <a:noFill/>
        </p:spPr>
        <p:txBody>
          <a:bodyPr wrap="square" rtlCol="0">
            <a:spAutoFit/>
          </a:bodyPr>
          <a:lstStyle/>
          <a:p>
            <a:r>
              <a:rPr lang="en-US" sz="4400" b="1" dirty="0">
                <a:solidFill>
                  <a:schemeClr val="tx2">
                    <a:lumMod val="75000"/>
                  </a:schemeClr>
                </a:solidFill>
                <a:highlight>
                  <a:srgbClr val="000080"/>
                </a:highlight>
                <a:latin typeface="Lato" panose="020F0502020204030203" pitchFamily="34" charset="0"/>
                <a:ea typeface="Lato" panose="020F0502020204030203" pitchFamily="34" charset="0"/>
                <a:cs typeface="Lato" panose="020F0502020204030203" pitchFamily="34" charset="0"/>
              </a:rPr>
              <a:t>Behavior Based Churn Analysis</a:t>
            </a:r>
          </a:p>
        </p:txBody>
      </p:sp>
      <p:cxnSp>
        <p:nvCxnSpPr>
          <p:cNvPr id="19" name="Straight Connector 18">
            <a:extLst>
              <a:ext uri="{FF2B5EF4-FFF2-40B4-BE49-F238E27FC236}">
                <a16:creationId xmlns:a16="http://schemas.microsoft.com/office/drawing/2014/main" id="{C9B9B6D9-B761-279C-BEE7-09079F0C0611}"/>
              </a:ext>
            </a:extLst>
          </p:cNvPr>
          <p:cNvCxnSpPr>
            <a:cxnSpLocks/>
          </p:cNvCxnSpPr>
          <p:nvPr/>
        </p:nvCxnSpPr>
        <p:spPr>
          <a:xfrm>
            <a:off x="6214188" y="1196780"/>
            <a:ext cx="0" cy="5402879"/>
          </a:xfrm>
          <a:prstGeom prst="line">
            <a:avLst/>
          </a:prstGeom>
          <a:ln>
            <a:solidFill>
              <a:schemeClr val="tx2"/>
            </a:solidFill>
          </a:ln>
          <a:effectLst>
            <a:glow rad="63500">
              <a:schemeClr val="accent1">
                <a:satMod val="175000"/>
                <a:alpha val="40000"/>
              </a:schemeClr>
            </a:glow>
          </a:effectLst>
        </p:spPr>
        <p:style>
          <a:lnRef idx="3">
            <a:schemeClr val="dk1"/>
          </a:lnRef>
          <a:fillRef idx="0">
            <a:schemeClr val="dk1"/>
          </a:fillRef>
          <a:effectRef idx="2">
            <a:schemeClr val="dk1"/>
          </a:effectRef>
          <a:fontRef idx="minor">
            <a:schemeClr val="tx1"/>
          </a:fontRef>
        </p:style>
      </p:cxnSp>
      <p:pic>
        <p:nvPicPr>
          <p:cNvPr id="20" name="Picture 19">
            <a:extLst>
              <a:ext uri="{FF2B5EF4-FFF2-40B4-BE49-F238E27FC236}">
                <a16:creationId xmlns:a16="http://schemas.microsoft.com/office/drawing/2014/main" id="{976D499F-7C14-BF0C-48A9-5C7D1C91330D}"/>
              </a:ext>
            </a:extLst>
          </p:cNvPr>
          <p:cNvPicPr>
            <a:picLocks noChangeAspect="1"/>
          </p:cNvPicPr>
          <p:nvPr/>
        </p:nvPicPr>
        <p:blipFill rotWithShape="1">
          <a:blip r:embed="rId3">
            <a:extLst>
              <a:ext uri="{28A0092B-C50C-407E-A947-70E740481C1C}">
                <a14:useLocalDpi xmlns:a14="http://schemas.microsoft.com/office/drawing/2010/main" val="0"/>
              </a:ext>
            </a:extLst>
          </a:blip>
          <a:srcRect l="6164" t="1955" r="2570" b="9438"/>
          <a:stretch/>
        </p:blipFill>
        <p:spPr bwMode="auto">
          <a:xfrm>
            <a:off x="2502894" y="1192141"/>
            <a:ext cx="1866235" cy="1373777"/>
          </a:xfrm>
          <a:prstGeom prst="rect">
            <a:avLst/>
          </a:prstGeom>
          <a:ln>
            <a:noFill/>
          </a:ln>
          <a:extLst>
            <a:ext uri="{53640926-AAD7-44D8-BBD7-CCE9431645EC}">
              <a14:shadowObscured xmlns:a14="http://schemas.microsoft.com/office/drawing/2010/main"/>
            </a:ext>
          </a:extLst>
        </p:spPr>
      </p:pic>
      <p:pic>
        <p:nvPicPr>
          <p:cNvPr id="21" name="Picture 20" descr="A close-up of a graph&#10;&#10;Description automatically generated">
            <a:extLst>
              <a:ext uri="{FF2B5EF4-FFF2-40B4-BE49-F238E27FC236}">
                <a16:creationId xmlns:a16="http://schemas.microsoft.com/office/drawing/2014/main" id="{71F55575-9FB6-87FF-0ECE-7EE40CB4CF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6683" y="2736291"/>
            <a:ext cx="4043265" cy="1699574"/>
          </a:xfrm>
          <a:prstGeom prst="rect">
            <a:avLst/>
          </a:prstGeom>
        </p:spPr>
      </p:pic>
      <p:pic>
        <p:nvPicPr>
          <p:cNvPr id="24" name="Picture 23">
            <a:extLst>
              <a:ext uri="{FF2B5EF4-FFF2-40B4-BE49-F238E27FC236}">
                <a16:creationId xmlns:a16="http://schemas.microsoft.com/office/drawing/2014/main" id="{C5638704-A3F0-32B4-CAE5-DED17F3E49AD}"/>
              </a:ext>
            </a:extLst>
          </p:cNvPr>
          <p:cNvPicPr>
            <a:picLocks noChangeAspect="1"/>
          </p:cNvPicPr>
          <p:nvPr/>
        </p:nvPicPr>
        <p:blipFill>
          <a:blip r:embed="rId5"/>
          <a:stretch>
            <a:fillRect/>
          </a:stretch>
        </p:blipFill>
        <p:spPr>
          <a:xfrm>
            <a:off x="1454202" y="4704434"/>
            <a:ext cx="4128226" cy="1541113"/>
          </a:xfrm>
          <a:prstGeom prst="rect">
            <a:avLst/>
          </a:prstGeom>
        </p:spPr>
      </p:pic>
      <p:sp>
        <p:nvSpPr>
          <p:cNvPr id="25" name="TextBox 24">
            <a:extLst>
              <a:ext uri="{FF2B5EF4-FFF2-40B4-BE49-F238E27FC236}">
                <a16:creationId xmlns:a16="http://schemas.microsoft.com/office/drawing/2014/main" id="{39802F16-00AE-BA16-3761-948486537F8C}"/>
              </a:ext>
            </a:extLst>
          </p:cNvPr>
          <p:cNvSpPr txBox="1"/>
          <p:nvPr/>
        </p:nvSpPr>
        <p:spPr>
          <a:xfrm>
            <a:off x="6327637" y="1282104"/>
            <a:ext cx="4662708" cy="5632311"/>
          </a:xfrm>
          <a:prstGeom prst="rect">
            <a:avLst/>
          </a:prstGeom>
          <a:noFill/>
        </p:spPr>
        <p:txBody>
          <a:bodyPr wrap="square" rtlCol="0">
            <a:spAutoFit/>
          </a:bodyPr>
          <a:lstStyle/>
          <a:p>
            <a:pPr marL="285750" indent="-285750">
              <a:buClr>
                <a:schemeClr val="tx2">
                  <a:lumMod val="60000"/>
                  <a:lumOff val="40000"/>
                </a:schemeClr>
              </a:buClr>
              <a:buSzPct val="200000"/>
              <a:buFont typeface="Arial" panose="020B0604020202020204" pitchFamily="34" charset="0"/>
              <a:buChar char="•"/>
            </a:pPr>
            <a:r>
              <a:rPr lang="en-US" dirty="0">
                <a:solidFill>
                  <a:srgbClr val="FFFF00"/>
                </a:solidFill>
                <a:highlight>
                  <a:srgbClr val="808080"/>
                </a:highlight>
                <a:latin typeface="Abadi" panose="020B0604020104020204" pitchFamily="34" charset="0"/>
              </a:rPr>
              <a:t>Overall Customer churning has been predominant with 2037 customers churned at a churning rate of 20.37% .</a:t>
            </a:r>
          </a:p>
          <a:p>
            <a:pPr>
              <a:buClr>
                <a:schemeClr val="tx2">
                  <a:lumMod val="60000"/>
                  <a:lumOff val="40000"/>
                </a:schemeClr>
              </a:buClr>
              <a:buSzPct val="200000"/>
            </a:pPr>
            <a:endParaRPr lang="en-US" dirty="0">
              <a:solidFill>
                <a:srgbClr val="FFFF00"/>
              </a:solidFill>
              <a:highlight>
                <a:srgbClr val="808080"/>
              </a:highlight>
              <a:latin typeface="Abadi" panose="020B0604020104020204" pitchFamily="34" charset="0"/>
            </a:endParaRPr>
          </a:p>
          <a:p>
            <a:pPr marL="285750" indent="-285750">
              <a:buClr>
                <a:schemeClr val="tx2">
                  <a:lumMod val="60000"/>
                  <a:lumOff val="40000"/>
                </a:schemeClr>
              </a:buClr>
              <a:buSzPct val="200000"/>
              <a:buFont typeface="Arial" panose="020B0604020202020204" pitchFamily="34" charset="0"/>
              <a:buChar char="•"/>
            </a:pPr>
            <a:r>
              <a:rPr lang="en-US" dirty="0">
                <a:solidFill>
                  <a:srgbClr val="FFFF00"/>
                </a:solidFill>
                <a:highlight>
                  <a:srgbClr val="808080"/>
                </a:highlight>
                <a:latin typeface="Abadi" panose="020B0604020104020204" pitchFamily="34" charset="0"/>
              </a:rPr>
              <a:t>The churning among Non- Active members are predominantly higher than that of active members . The non active members churned are 1302 at a rate 26.85% whereas there are 735 churned members among active members at a churn rate of 14.27%.</a:t>
            </a:r>
          </a:p>
          <a:p>
            <a:pPr>
              <a:buClr>
                <a:schemeClr val="tx2">
                  <a:lumMod val="60000"/>
                  <a:lumOff val="40000"/>
                </a:schemeClr>
              </a:buClr>
              <a:buSzPct val="200000"/>
            </a:pPr>
            <a:endParaRPr lang="en-US" dirty="0">
              <a:solidFill>
                <a:srgbClr val="FFFF00"/>
              </a:solidFill>
              <a:highlight>
                <a:srgbClr val="808080"/>
              </a:highlight>
              <a:latin typeface="Abadi" panose="020B0604020104020204" pitchFamily="34" charset="0"/>
            </a:endParaRPr>
          </a:p>
          <a:p>
            <a:pPr marL="285750" indent="-285750">
              <a:buClr>
                <a:schemeClr val="tx2">
                  <a:lumMod val="60000"/>
                  <a:lumOff val="40000"/>
                </a:schemeClr>
              </a:buClr>
              <a:buSzPct val="200000"/>
              <a:buFont typeface="Arial" panose="020B0604020202020204" pitchFamily="34" charset="0"/>
              <a:buChar char="•"/>
            </a:pPr>
            <a:r>
              <a:rPr lang="en-US" dirty="0">
                <a:solidFill>
                  <a:srgbClr val="FFFF00"/>
                </a:solidFill>
                <a:highlight>
                  <a:srgbClr val="808080"/>
                </a:highlight>
                <a:latin typeface="Abadi" panose="020B0604020104020204" pitchFamily="34" charset="0"/>
              </a:rPr>
              <a:t>To understand churning among customers with  affinity towards particular products, credit card  availability was considered. customer churned with credit cards (1424 at 2018%) were predominantly higher than those without cards(613 at 20.81%).</a:t>
            </a:r>
          </a:p>
          <a:p>
            <a:pPr marL="285750" indent="-285750">
              <a:buClr>
                <a:schemeClr val="tx2">
                  <a:lumMod val="60000"/>
                  <a:lumOff val="40000"/>
                </a:schemeClr>
              </a:buClr>
              <a:buSzPct val="200000"/>
              <a:buFont typeface="Arial" panose="020B0604020202020204" pitchFamily="34" charset="0"/>
              <a:buChar char="•"/>
            </a:pPr>
            <a:endParaRPr lang="en-US" dirty="0">
              <a:solidFill>
                <a:schemeClr val="accent1">
                  <a:lumMod val="95000"/>
                </a:schemeClr>
              </a:solidFill>
            </a:endParaRPr>
          </a:p>
          <a:p>
            <a:pPr marL="285750" indent="-285750">
              <a:buClr>
                <a:schemeClr val="tx2">
                  <a:lumMod val="60000"/>
                  <a:lumOff val="40000"/>
                </a:schemeClr>
              </a:buClr>
              <a:buSzPct val="200000"/>
              <a:buFont typeface="Arial" panose="020B0604020202020204" pitchFamily="34" charset="0"/>
              <a:buChar char="•"/>
            </a:pPr>
            <a:endParaRPr lang="en-US" dirty="0">
              <a:solidFill>
                <a:schemeClr val="accent1">
                  <a:lumMod val="95000"/>
                </a:schemeClr>
              </a:solidFill>
            </a:endParaRPr>
          </a:p>
        </p:txBody>
      </p:sp>
    </p:spTree>
    <p:extLst>
      <p:ext uri="{BB962C8B-B14F-4D97-AF65-F5344CB8AC3E}">
        <p14:creationId xmlns:p14="http://schemas.microsoft.com/office/powerpoint/2010/main" val="1407796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5966FE-704C-78D5-95A0-C301151CFE5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7385847-4282-B34E-F329-EBF826E9A1AC}"/>
              </a:ext>
            </a:extLst>
          </p:cNvPr>
          <p:cNvSpPr/>
          <p:nvPr/>
        </p:nvSpPr>
        <p:spPr>
          <a:xfrm>
            <a:off x="0" y="27993"/>
            <a:ext cx="12192000" cy="68580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DEC3885-494D-CAC0-7E87-F2652A3A5961}"/>
              </a:ext>
            </a:extLst>
          </p:cNvPr>
          <p:cNvGrpSpPr/>
          <p:nvPr/>
        </p:nvGrpSpPr>
        <p:grpSpPr>
          <a:xfrm>
            <a:off x="10980751" y="5720218"/>
            <a:ext cx="1960725" cy="1361164"/>
            <a:chOff x="7577981" y="3681541"/>
            <a:chExt cx="1960725" cy="1361164"/>
          </a:xfrm>
        </p:grpSpPr>
        <p:sp>
          <p:nvSpPr>
            <p:cNvPr id="7" name="Google Shape;141;p20">
              <a:extLst>
                <a:ext uri="{FF2B5EF4-FFF2-40B4-BE49-F238E27FC236}">
                  <a16:creationId xmlns:a16="http://schemas.microsoft.com/office/drawing/2014/main" id="{60C7B41C-647E-95F9-43FC-DBA88A04F55D}"/>
                </a:ext>
              </a:extLst>
            </p:cNvPr>
            <p:cNvSpPr/>
            <p:nvPr/>
          </p:nvSpPr>
          <p:spPr>
            <a:xfrm rot="1834879">
              <a:off x="7935399" y="4604805"/>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p20">
              <a:extLst>
                <a:ext uri="{FF2B5EF4-FFF2-40B4-BE49-F238E27FC236}">
                  <a16:creationId xmlns:a16="http://schemas.microsoft.com/office/drawing/2014/main" id="{DBEFF8FB-EB1E-F105-B2A3-F53CB63BF1E0}"/>
                </a:ext>
              </a:extLst>
            </p:cNvPr>
            <p:cNvSpPr/>
            <p:nvPr/>
          </p:nvSpPr>
          <p:spPr>
            <a:xfrm rot="1835340">
              <a:off x="7718142" y="4056240"/>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4;p20">
              <a:extLst>
                <a:ext uri="{FF2B5EF4-FFF2-40B4-BE49-F238E27FC236}">
                  <a16:creationId xmlns:a16="http://schemas.microsoft.com/office/drawing/2014/main" id="{5C5FDE44-4EF9-7CCF-08B3-7C995253CDAD}"/>
                </a:ext>
              </a:extLst>
            </p:cNvPr>
            <p:cNvSpPr/>
            <p:nvPr/>
          </p:nvSpPr>
          <p:spPr>
            <a:xfrm rot="1835532">
              <a:off x="7982525" y="4900136"/>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5;p20">
              <a:extLst>
                <a:ext uri="{FF2B5EF4-FFF2-40B4-BE49-F238E27FC236}">
                  <a16:creationId xmlns:a16="http://schemas.microsoft.com/office/drawing/2014/main" id="{E01EB0D5-46A7-62B0-0FE9-27C8689F78F3}"/>
                </a:ext>
              </a:extLst>
            </p:cNvPr>
            <p:cNvSpPr/>
            <p:nvPr/>
          </p:nvSpPr>
          <p:spPr>
            <a:xfrm rot="1834341">
              <a:off x="8736968" y="4129572"/>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6;p20">
              <a:extLst>
                <a:ext uri="{FF2B5EF4-FFF2-40B4-BE49-F238E27FC236}">
                  <a16:creationId xmlns:a16="http://schemas.microsoft.com/office/drawing/2014/main" id="{6344F161-C567-6EC0-7DC8-6AB95BEA935F}"/>
                </a:ext>
              </a:extLst>
            </p:cNvPr>
            <p:cNvSpPr/>
            <p:nvPr/>
          </p:nvSpPr>
          <p:spPr>
            <a:xfrm rot="1835670">
              <a:off x="7577981" y="3681541"/>
              <a:ext cx="118948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D1FA10B6-1989-215C-E623-DC76F944ADC1}"/>
              </a:ext>
            </a:extLst>
          </p:cNvPr>
          <p:cNvGrpSpPr/>
          <p:nvPr/>
        </p:nvGrpSpPr>
        <p:grpSpPr>
          <a:xfrm>
            <a:off x="-506399" y="-266988"/>
            <a:ext cx="1960725" cy="1361164"/>
            <a:chOff x="7577981" y="3681541"/>
            <a:chExt cx="1960725" cy="1361164"/>
          </a:xfrm>
        </p:grpSpPr>
        <p:sp>
          <p:nvSpPr>
            <p:cNvPr id="13" name="Google Shape;141;p20">
              <a:extLst>
                <a:ext uri="{FF2B5EF4-FFF2-40B4-BE49-F238E27FC236}">
                  <a16:creationId xmlns:a16="http://schemas.microsoft.com/office/drawing/2014/main" id="{DA594736-7E07-20F1-FAA5-408A9AE2E49A}"/>
                </a:ext>
              </a:extLst>
            </p:cNvPr>
            <p:cNvSpPr/>
            <p:nvPr/>
          </p:nvSpPr>
          <p:spPr>
            <a:xfrm rot="1834879">
              <a:off x="7935399" y="4604805"/>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2;p20">
              <a:extLst>
                <a:ext uri="{FF2B5EF4-FFF2-40B4-BE49-F238E27FC236}">
                  <a16:creationId xmlns:a16="http://schemas.microsoft.com/office/drawing/2014/main" id="{7A56A2D2-EDCC-F8DA-86F3-D44B1DD3C530}"/>
                </a:ext>
              </a:extLst>
            </p:cNvPr>
            <p:cNvSpPr/>
            <p:nvPr/>
          </p:nvSpPr>
          <p:spPr>
            <a:xfrm rot="1835340">
              <a:off x="7718142" y="4056240"/>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4;p20">
              <a:extLst>
                <a:ext uri="{FF2B5EF4-FFF2-40B4-BE49-F238E27FC236}">
                  <a16:creationId xmlns:a16="http://schemas.microsoft.com/office/drawing/2014/main" id="{F0FA3CA1-A7C4-A0E6-C44D-C64FB3280FAE}"/>
                </a:ext>
              </a:extLst>
            </p:cNvPr>
            <p:cNvSpPr/>
            <p:nvPr/>
          </p:nvSpPr>
          <p:spPr>
            <a:xfrm rot="1835532">
              <a:off x="7982525" y="4900136"/>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5;p20">
              <a:extLst>
                <a:ext uri="{FF2B5EF4-FFF2-40B4-BE49-F238E27FC236}">
                  <a16:creationId xmlns:a16="http://schemas.microsoft.com/office/drawing/2014/main" id="{4AAE48C8-7353-5628-D062-0C97C581CF3C}"/>
                </a:ext>
              </a:extLst>
            </p:cNvPr>
            <p:cNvSpPr/>
            <p:nvPr/>
          </p:nvSpPr>
          <p:spPr>
            <a:xfrm rot="1834341">
              <a:off x="8736968" y="4129572"/>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6;p20">
              <a:extLst>
                <a:ext uri="{FF2B5EF4-FFF2-40B4-BE49-F238E27FC236}">
                  <a16:creationId xmlns:a16="http://schemas.microsoft.com/office/drawing/2014/main" id="{53FA0CD7-D4E8-508E-F54D-65E86CF548A8}"/>
                </a:ext>
              </a:extLst>
            </p:cNvPr>
            <p:cNvSpPr/>
            <p:nvPr/>
          </p:nvSpPr>
          <p:spPr>
            <a:xfrm rot="1835670">
              <a:off x="7577981" y="3681541"/>
              <a:ext cx="118948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0E71EA61-DBB4-47DC-D5DB-FF7428B7E05B}"/>
              </a:ext>
            </a:extLst>
          </p:cNvPr>
          <p:cNvSpPr txBox="1"/>
          <p:nvPr/>
        </p:nvSpPr>
        <p:spPr>
          <a:xfrm>
            <a:off x="1633282" y="205672"/>
            <a:ext cx="9539415" cy="769441"/>
          </a:xfrm>
          <a:prstGeom prst="rect">
            <a:avLst/>
          </a:prstGeom>
          <a:noFill/>
        </p:spPr>
        <p:txBody>
          <a:bodyPr wrap="square" rtlCol="0">
            <a:spAutoFit/>
          </a:bodyPr>
          <a:lstStyle/>
          <a:p>
            <a:pPr algn="ctr"/>
            <a:r>
              <a:rPr lang="en-US" sz="4400" b="1" dirty="0">
                <a:solidFill>
                  <a:schemeClr val="tx2">
                    <a:lumMod val="75000"/>
                  </a:schemeClr>
                </a:solidFill>
                <a:highlight>
                  <a:srgbClr val="000080"/>
                </a:highlight>
                <a:latin typeface="Lato" panose="020F0502020204030203" pitchFamily="34" charset="0"/>
                <a:ea typeface="Lato" panose="020F0502020204030203" pitchFamily="34" charset="0"/>
                <a:cs typeface="Lato" panose="020F0502020204030203" pitchFamily="34" charset="0"/>
              </a:rPr>
              <a:t>Economic Indicators Based  Analysis</a:t>
            </a:r>
          </a:p>
        </p:txBody>
      </p:sp>
      <p:cxnSp>
        <p:nvCxnSpPr>
          <p:cNvPr id="5" name="Straight Connector 4">
            <a:extLst>
              <a:ext uri="{FF2B5EF4-FFF2-40B4-BE49-F238E27FC236}">
                <a16:creationId xmlns:a16="http://schemas.microsoft.com/office/drawing/2014/main" id="{48284DEE-4449-449F-4DA6-BC5EA0CDD1B4}"/>
              </a:ext>
            </a:extLst>
          </p:cNvPr>
          <p:cNvCxnSpPr>
            <a:cxnSpLocks/>
          </p:cNvCxnSpPr>
          <p:nvPr/>
        </p:nvCxnSpPr>
        <p:spPr>
          <a:xfrm>
            <a:off x="6260840" y="1745529"/>
            <a:ext cx="0" cy="3681912"/>
          </a:xfrm>
          <a:prstGeom prst="line">
            <a:avLst/>
          </a:prstGeom>
          <a:ln>
            <a:solidFill>
              <a:schemeClr val="tx2"/>
            </a:solidFill>
          </a:ln>
          <a:effectLst>
            <a:glow rad="63500">
              <a:schemeClr val="accent1">
                <a:satMod val="175000"/>
                <a:alpha val="40000"/>
              </a:schemeClr>
            </a:glow>
          </a:effectLst>
        </p:spPr>
        <p:style>
          <a:lnRef idx="3">
            <a:schemeClr val="dk1"/>
          </a:lnRef>
          <a:fillRef idx="0">
            <a:schemeClr val="dk1"/>
          </a:fillRef>
          <a:effectRef idx="2">
            <a:schemeClr val="dk1"/>
          </a:effectRef>
          <a:fontRef idx="minor">
            <a:schemeClr val="tx1"/>
          </a:fontRef>
        </p:style>
      </p:cxnSp>
      <p:pic>
        <p:nvPicPr>
          <p:cNvPr id="19" name="Picture 18" descr="A graph with numbers and text&#10;&#10;Description automatically generated with medium confidence">
            <a:extLst>
              <a:ext uri="{FF2B5EF4-FFF2-40B4-BE49-F238E27FC236}">
                <a16:creationId xmlns:a16="http://schemas.microsoft.com/office/drawing/2014/main" id="{40E0D48C-3D38-A773-C107-4C6154E83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303" y="2247816"/>
            <a:ext cx="4983154" cy="2362367"/>
          </a:xfrm>
          <a:prstGeom prst="rect">
            <a:avLst/>
          </a:prstGeom>
        </p:spPr>
      </p:pic>
      <p:sp>
        <p:nvSpPr>
          <p:cNvPr id="22" name="TextBox 21">
            <a:extLst>
              <a:ext uri="{FF2B5EF4-FFF2-40B4-BE49-F238E27FC236}">
                <a16:creationId xmlns:a16="http://schemas.microsoft.com/office/drawing/2014/main" id="{441E13BF-7E46-9631-5A8E-199C5D0FA603}"/>
              </a:ext>
            </a:extLst>
          </p:cNvPr>
          <p:cNvSpPr txBox="1"/>
          <p:nvPr/>
        </p:nvSpPr>
        <p:spPr>
          <a:xfrm>
            <a:off x="6569344" y="2614296"/>
            <a:ext cx="4662708" cy="1754326"/>
          </a:xfrm>
          <a:prstGeom prst="rect">
            <a:avLst/>
          </a:prstGeom>
          <a:noFill/>
        </p:spPr>
        <p:txBody>
          <a:bodyPr wrap="square" rtlCol="0">
            <a:spAutoFit/>
          </a:bodyPr>
          <a:lstStyle/>
          <a:p>
            <a:pPr marL="285750" indent="-285750">
              <a:buClr>
                <a:schemeClr val="tx2">
                  <a:lumMod val="60000"/>
                  <a:lumOff val="40000"/>
                </a:schemeClr>
              </a:buClr>
              <a:buSzPct val="200000"/>
              <a:buFont typeface="Arial" panose="020B0604020202020204" pitchFamily="34" charset="0"/>
              <a:buChar char="•"/>
            </a:pPr>
            <a:r>
              <a:rPr lang="en-US" dirty="0">
                <a:solidFill>
                  <a:srgbClr val="FFFF00"/>
                </a:solidFill>
                <a:highlight>
                  <a:srgbClr val="808080"/>
                </a:highlight>
                <a:latin typeface="Abadi" panose="020B0604020104020204" pitchFamily="34" charset="0"/>
              </a:rPr>
              <a:t>Credit card score is one of the major economic stability indicator available today. On analysis ,the highest number of churned people are in the “Fair” category with 395 customers churned.</a:t>
            </a:r>
          </a:p>
          <a:p>
            <a:pPr marL="285750" indent="-285750">
              <a:buClr>
                <a:schemeClr val="tx2">
                  <a:lumMod val="60000"/>
                  <a:lumOff val="40000"/>
                </a:schemeClr>
              </a:buClr>
              <a:buSzPct val="200000"/>
              <a:buFont typeface="Arial" panose="020B0604020202020204" pitchFamily="34" charset="0"/>
              <a:buChar char="•"/>
            </a:pPr>
            <a:endParaRPr lang="en-US" dirty="0">
              <a:solidFill>
                <a:schemeClr val="accent1">
                  <a:lumMod val="95000"/>
                </a:schemeClr>
              </a:solidFill>
            </a:endParaRPr>
          </a:p>
        </p:txBody>
      </p:sp>
    </p:spTree>
    <p:extLst>
      <p:ext uri="{BB962C8B-B14F-4D97-AF65-F5344CB8AC3E}">
        <p14:creationId xmlns:p14="http://schemas.microsoft.com/office/powerpoint/2010/main" val="2020147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5966FE-704C-78D5-95A0-C301151CFE5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7385847-4282-B34E-F329-EBF826E9A1AC}"/>
              </a:ext>
            </a:extLst>
          </p:cNvPr>
          <p:cNvSpPr/>
          <p:nvPr/>
        </p:nvSpPr>
        <p:spPr>
          <a:xfrm>
            <a:off x="0" y="0"/>
            <a:ext cx="12192000" cy="68580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DEC3885-494D-CAC0-7E87-F2652A3A5961}"/>
              </a:ext>
            </a:extLst>
          </p:cNvPr>
          <p:cNvGrpSpPr/>
          <p:nvPr/>
        </p:nvGrpSpPr>
        <p:grpSpPr>
          <a:xfrm>
            <a:off x="10980751" y="5720218"/>
            <a:ext cx="1960725" cy="1361164"/>
            <a:chOff x="7577981" y="3681541"/>
            <a:chExt cx="1960725" cy="1361164"/>
          </a:xfrm>
        </p:grpSpPr>
        <p:sp>
          <p:nvSpPr>
            <p:cNvPr id="7" name="Google Shape;141;p20">
              <a:extLst>
                <a:ext uri="{FF2B5EF4-FFF2-40B4-BE49-F238E27FC236}">
                  <a16:creationId xmlns:a16="http://schemas.microsoft.com/office/drawing/2014/main" id="{60C7B41C-647E-95F9-43FC-DBA88A04F55D}"/>
                </a:ext>
              </a:extLst>
            </p:cNvPr>
            <p:cNvSpPr/>
            <p:nvPr/>
          </p:nvSpPr>
          <p:spPr>
            <a:xfrm rot="1834879">
              <a:off x="7935399" y="4604805"/>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p20">
              <a:extLst>
                <a:ext uri="{FF2B5EF4-FFF2-40B4-BE49-F238E27FC236}">
                  <a16:creationId xmlns:a16="http://schemas.microsoft.com/office/drawing/2014/main" id="{DBEFF8FB-EB1E-F105-B2A3-F53CB63BF1E0}"/>
                </a:ext>
              </a:extLst>
            </p:cNvPr>
            <p:cNvSpPr/>
            <p:nvPr/>
          </p:nvSpPr>
          <p:spPr>
            <a:xfrm rot="1835340">
              <a:off x="7718142" y="4056240"/>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4;p20">
              <a:extLst>
                <a:ext uri="{FF2B5EF4-FFF2-40B4-BE49-F238E27FC236}">
                  <a16:creationId xmlns:a16="http://schemas.microsoft.com/office/drawing/2014/main" id="{5C5FDE44-4EF9-7CCF-08B3-7C995253CDAD}"/>
                </a:ext>
              </a:extLst>
            </p:cNvPr>
            <p:cNvSpPr/>
            <p:nvPr/>
          </p:nvSpPr>
          <p:spPr>
            <a:xfrm rot="1835532">
              <a:off x="7982525" y="4900136"/>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5;p20">
              <a:extLst>
                <a:ext uri="{FF2B5EF4-FFF2-40B4-BE49-F238E27FC236}">
                  <a16:creationId xmlns:a16="http://schemas.microsoft.com/office/drawing/2014/main" id="{E01EB0D5-46A7-62B0-0FE9-27C8689F78F3}"/>
                </a:ext>
              </a:extLst>
            </p:cNvPr>
            <p:cNvSpPr/>
            <p:nvPr/>
          </p:nvSpPr>
          <p:spPr>
            <a:xfrm rot="1834341">
              <a:off x="8736968" y="4129572"/>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6;p20">
              <a:extLst>
                <a:ext uri="{FF2B5EF4-FFF2-40B4-BE49-F238E27FC236}">
                  <a16:creationId xmlns:a16="http://schemas.microsoft.com/office/drawing/2014/main" id="{6344F161-C567-6EC0-7DC8-6AB95BEA935F}"/>
                </a:ext>
              </a:extLst>
            </p:cNvPr>
            <p:cNvSpPr/>
            <p:nvPr/>
          </p:nvSpPr>
          <p:spPr>
            <a:xfrm rot="1835670">
              <a:off x="7577981" y="3681541"/>
              <a:ext cx="118948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D1FA10B6-1989-215C-E623-DC76F944ADC1}"/>
              </a:ext>
            </a:extLst>
          </p:cNvPr>
          <p:cNvGrpSpPr/>
          <p:nvPr/>
        </p:nvGrpSpPr>
        <p:grpSpPr>
          <a:xfrm>
            <a:off x="-506399" y="-266988"/>
            <a:ext cx="1960725" cy="1361164"/>
            <a:chOff x="7577981" y="3681541"/>
            <a:chExt cx="1960725" cy="1361164"/>
          </a:xfrm>
        </p:grpSpPr>
        <p:sp>
          <p:nvSpPr>
            <p:cNvPr id="13" name="Google Shape;141;p20">
              <a:extLst>
                <a:ext uri="{FF2B5EF4-FFF2-40B4-BE49-F238E27FC236}">
                  <a16:creationId xmlns:a16="http://schemas.microsoft.com/office/drawing/2014/main" id="{DA594736-7E07-20F1-FAA5-408A9AE2E49A}"/>
                </a:ext>
              </a:extLst>
            </p:cNvPr>
            <p:cNvSpPr/>
            <p:nvPr/>
          </p:nvSpPr>
          <p:spPr>
            <a:xfrm rot="1834879">
              <a:off x="7935399" y="4604805"/>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2;p20">
              <a:extLst>
                <a:ext uri="{FF2B5EF4-FFF2-40B4-BE49-F238E27FC236}">
                  <a16:creationId xmlns:a16="http://schemas.microsoft.com/office/drawing/2014/main" id="{7A56A2D2-EDCC-F8DA-86F3-D44B1DD3C530}"/>
                </a:ext>
              </a:extLst>
            </p:cNvPr>
            <p:cNvSpPr/>
            <p:nvPr/>
          </p:nvSpPr>
          <p:spPr>
            <a:xfrm rot="1835340">
              <a:off x="7718142" y="4056240"/>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4;p20">
              <a:extLst>
                <a:ext uri="{FF2B5EF4-FFF2-40B4-BE49-F238E27FC236}">
                  <a16:creationId xmlns:a16="http://schemas.microsoft.com/office/drawing/2014/main" id="{F0FA3CA1-A7C4-A0E6-C44D-C64FB3280FAE}"/>
                </a:ext>
              </a:extLst>
            </p:cNvPr>
            <p:cNvSpPr/>
            <p:nvPr/>
          </p:nvSpPr>
          <p:spPr>
            <a:xfrm rot="1835532">
              <a:off x="7982525" y="4900136"/>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5;p20">
              <a:extLst>
                <a:ext uri="{FF2B5EF4-FFF2-40B4-BE49-F238E27FC236}">
                  <a16:creationId xmlns:a16="http://schemas.microsoft.com/office/drawing/2014/main" id="{4AAE48C8-7353-5628-D062-0C97C581CF3C}"/>
                </a:ext>
              </a:extLst>
            </p:cNvPr>
            <p:cNvSpPr/>
            <p:nvPr/>
          </p:nvSpPr>
          <p:spPr>
            <a:xfrm rot="1834341">
              <a:off x="8736968" y="4129572"/>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6;p20">
              <a:extLst>
                <a:ext uri="{FF2B5EF4-FFF2-40B4-BE49-F238E27FC236}">
                  <a16:creationId xmlns:a16="http://schemas.microsoft.com/office/drawing/2014/main" id="{53FA0CD7-D4E8-508E-F54D-65E86CF548A8}"/>
                </a:ext>
              </a:extLst>
            </p:cNvPr>
            <p:cNvSpPr/>
            <p:nvPr/>
          </p:nvSpPr>
          <p:spPr>
            <a:xfrm rot="1835670">
              <a:off x="7577981" y="3681541"/>
              <a:ext cx="118948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55025895-D624-1358-8EB9-B0531F1B5CF5}"/>
              </a:ext>
            </a:extLst>
          </p:cNvPr>
          <p:cNvSpPr txBox="1"/>
          <p:nvPr/>
        </p:nvSpPr>
        <p:spPr>
          <a:xfrm>
            <a:off x="1633282" y="205672"/>
            <a:ext cx="9539415" cy="769441"/>
          </a:xfrm>
          <a:prstGeom prst="rect">
            <a:avLst/>
          </a:prstGeom>
          <a:noFill/>
        </p:spPr>
        <p:txBody>
          <a:bodyPr wrap="square" rtlCol="0">
            <a:spAutoFit/>
          </a:bodyPr>
          <a:lstStyle/>
          <a:p>
            <a:pPr algn="ctr"/>
            <a:r>
              <a:rPr lang="en-US" sz="4400" b="1" dirty="0">
                <a:solidFill>
                  <a:schemeClr val="tx2">
                    <a:lumMod val="75000"/>
                  </a:schemeClr>
                </a:solidFill>
                <a:highlight>
                  <a:srgbClr val="000080"/>
                </a:highlight>
                <a:latin typeface="Lato" panose="020F0502020204030203" pitchFamily="34" charset="0"/>
                <a:ea typeface="Lato" panose="020F0502020204030203" pitchFamily="34" charset="0"/>
                <a:cs typeface="Lato" panose="020F0502020204030203" pitchFamily="34" charset="0"/>
              </a:rPr>
              <a:t> Joining Year Based Churn Analysis</a:t>
            </a:r>
          </a:p>
        </p:txBody>
      </p:sp>
      <p:cxnSp>
        <p:nvCxnSpPr>
          <p:cNvPr id="18" name="Straight Connector 17">
            <a:extLst>
              <a:ext uri="{FF2B5EF4-FFF2-40B4-BE49-F238E27FC236}">
                <a16:creationId xmlns:a16="http://schemas.microsoft.com/office/drawing/2014/main" id="{A2D09966-6237-BABA-244E-A68BA5BF5093}"/>
              </a:ext>
            </a:extLst>
          </p:cNvPr>
          <p:cNvCxnSpPr>
            <a:cxnSpLocks/>
          </p:cNvCxnSpPr>
          <p:nvPr/>
        </p:nvCxnSpPr>
        <p:spPr>
          <a:xfrm>
            <a:off x="5421085" y="1483567"/>
            <a:ext cx="0" cy="4265780"/>
          </a:xfrm>
          <a:prstGeom prst="line">
            <a:avLst/>
          </a:prstGeom>
          <a:ln>
            <a:solidFill>
              <a:schemeClr val="tx2"/>
            </a:solidFill>
          </a:ln>
          <a:effectLst>
            <a:glow rad="63500">
              <a:schemeClr val="accent1">
                <a:satMod val="175000"/>
                <a:alpha val="40000"/>
              </a:schemeClr>
            </a:glow>
          </a:effectLst>
        </p:spPr>
        <p:style>
          <a:lnRef idx="3">
            <a:schemeClr val="dk1"/>
          </a:lnRef>
          <a:fillRef idx="0">
            <a:schemeClr val="dk1"/>
          </a:fillRef>
          <a:effectRef idx="2">
            <a:schemeClr val="dk1"/>
          </a:effectRef>
          <a:fontRef idx="minor">
            <a:schemeClr val="tx1"/>
          </a:fontRef>
        </p:style>
      </p:cxnSp>
      <p:pic>
        <p:nvPicPr>
          <p:cNvPr id="22" name="Picture 21">
            <a:extLst>
              <a:ext uri="{FF2B5EF4-FFF2-40B4-BE49-F238E27FC236}">
                <a16:creationId xmlns:a16="http://schemas.microsoft.com/office/drawing/2014/main" id="{269262A2-5578-76F7-999A-48535C04C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746" y="1060441"/>
            <a:ext cx="4731024" cy="2949851"/>
          </a:xfrm>
          <a:prstGeom prst="rect">
            <a:avLst/>
          </a:prstGeom>
        </p:spPr>
      </p:pic>
      <p:sp>
        <p:nvSpPr>
          <p:cNvPr id="23" name="TextBox 22">
            <a:extLst>
              <a:ext uri="{FF2B5EF4-FFF2-40B4-BE49-F238E27FC236}">
                <a16:creationId xmlns:a16="http://schemas.microsoft.com/office/drawing/2014/main" id="{1533427F-EF8D-F342-1779-4311271C3050}"/>
              </a:ext>
            </a:extLst>
          </p:cNvPr>
          <p:cNvSpPr txBox="1"/>
          <p:nvPr/>
        </p:nvSpPr>
        <p:spPr>
          <a:xfrm>
            <a:off x="5752714" y="1280015"/>
            <a:ext cx="5351079" cy="4801314"/>
          </a:xfrm>
          <a:prstGeom prst="rect">
            <a:avLst/>
          </a:prstGeom>
          <a:noFill/>
        </p:spPr>
        <p:txBody>
          <a:bodyPr wrap="square" rtlCol="0">
            <a:spAutoFit/>
          </a:bodyPr>
          <a:lstStyle/>
          <a:p>
            <a:pPr marL="285750" indent="-285750">
              <a:buClr>
                <a:schemeClr val="tx2">
                  <a:lumMod val="60000"/>
                  <a:lumOff val="40000"/>
                </a:schemeClr>
              </a:buClr>
              <a:buSzPct val="200000"/>
              <a:buFont typeface="Arial" panose="020B0604020202020204" pitchFamily="34" charset="0"/>
              <a:buChar char="•"/>
            </a:pPr>
            <a:r>
              <a:rPr lang="en-US" dirty="0">
                <a:solidFill>
                  <a:srgbClr val="FFFF00"/>
                </a:solidFill>
                <a:highlight>
                  <a:srgbClr val="808080"/>
                </a:highlight>
                <a:latin typeface="Abadi" panose="020B0604020104020204" pitchFamily="34" charset="0"/>
              </a:rPr>
              <a:t>Based on joining year customers cane be categorized into long term and new term customer. The customer's loyalty is quantified by analyzing churn data .</a:t>
            </a:r>
          </a:p>
          <a:p>
            <a:pPr marL="285750" indent="-285750">
              <a:buClr>
                <a:schemeClr val="tx2">
                  <a:lumMod val="60000"/>
                  <a:lumOff val="40000"/>
                </a:schemeClr>
              </a:buClr>
              <a:buSzPct val="200000"/>
              <a:buFont typeface="Arial" panose="020B0604020202020204" pitchFamily="34" charset="0"/>
              <a:buChar char="•"/>
            </a:pPr>
            <a:endParaRPr lang="en-US" dirty="0">
              <a:solidFill>
                <a:srgbClr val="FFFF00"/>
              </a:solidFill>
              <a:highlight>
                <a:srgbClr val="808080"/>
              </a:highlight>
              <a:latin typeface="Abadi" panose="020B0604020104020204" pitchFamily="34" charset="0"/>
            </a:endParaRPr>
          </a:p>
          <a:p>
            <a:pPr>
              <a:buClr>
                <a:schemeClr val="tx2">
                  <a:lumMod val="60000"/>
                  <a:lumOff val="40000"/>
                </a:schemeClr>
              </a:buClr>
              <a:buSzPct val="200000"/>
            </a:pPr>
            <a:endParaRPr lang="en-US" dirty="0">
              <a:solidFill>
                <a:srgbClr val="FFFF00"/>
              </a:solidFill>
              <a:highlight>
                <a:srgbClr val="808080"/>
              </a:highlight>
              <a:latin typeface="Abadi" panose="020B0604020104020204" pitchFamily="34" charset="0"/>
            </a:endParaRPr>
          </a:p>
          <a:p>
            <a:pPr>
              <a:buClr>
                <a:schemeClr val="tx2">
                  <a:lumMod val="60000"/>
                  <a:lumOff val="40000"/>
                </a:schemeClr>
              </a:buClr>
              <a:buSzPct val="200000"/>
            </a:pPr>
            <a:endParaRPr lang="en-US" dirty="0">
              <a:solidFill>
                <a:srgbClr val="FFFF00"/>
              </a:solidFill>
              <a:highlight>
                <a:srgbClr val="808080"/>
              </a:highlight>
              <a:latin typeface="Abadi" panose="020B0604020104020204" pitchFamily="34" charset="0"/>
            </a:endParaRPr>
          </a:p>
          <a:p>
            <a:pPr marL="285750" indent="-285750">
              <a:buClr>
                <a:schemeClr val="tx2">
                  <a:lumMod val="60000"/>
                  <a:lumOff val="40000"/>
                </a:schemeClr>
              </a:buClr>
              <a:buSzPct val="200000"/>
              <a:buFont typeface="Arial" panose="020B0604020202020204" pitchFamily="34" charset="0"/>
              <a:buChar char="•"/>
            </a:pPr>
            <a:r>
              <a:rPr lang="en-US" dirty="0">
                <a:solidFill>
                  <a:srgbClr val="FFFF00"/>
                </a:solidFill>
                <a:highlight>
                  <a:srgbClr val="808080"/>
                </a:highlight>
                <a:latin typeface="Abadi" panose="020B0604020104020204" pitchFamily="34" charset="0"/>
              </a:rPr>
              <a:t>It shows new customers have higher tendency to churn </a:t>
            </a:r>
            <a:r>
              <a:rPr lang="en-US" u="sng" dirty="0">
                <a:solidFill>
                  <a:srgbClr val="FFFF00"/>
                </a:solidFill>
                <a:highlight>
                  <a:srgbClr val="808080"/>
                </a:highlight>
                <a:latin typeface="Abadi" panose="020B0604020104020204" pitchFamily="34" charset="0"/>
              </a:rPr>
              <a:t>2019 (658) </a:t>
            </a:r>
            <a:r>
              <a:rPr lang="en-US" dirty="0">
                <a:solidFill>
                  <a:srgbClr val="FFFF00"/>
                </a:solidFill>
                <a:highlight>
                  <a:srgbClr val="808080"/>
                </a:highlight>
                <a:latin typeface="Abadi" panose="020B0604020104020204" pitchFamily="34" charset="0"/>
              </a:rPr>
              <a:t>when compared to long term customers </a:t>
            </a:r>
            <a:r>
              <a:rPr lang="en-US" u="sng" dirty="0">
                <a:solidFill>
                  <a:srgbClr val="FFFF00"/>
                </a:solidFill>
                <a:highlight>
                  <a:srgbClr val="808080"/>
                </a:highlight>
                <a:latin typeface="Abadi" panose="020B0604020104020204" pitchFamily="34" charset="0"/>
              </a:rPr>
              <a:t>2016 (376).</a:t>
            </a:r>
          </a:p>
          <a:p>
            <a:pPr marL="285750" indent="-285750">
              <a:buClr>
                <a:schemeClr val="tx2">
                  <a:lumMod val="60000"/>
                  <a:lumOff val="40000"/>
                </a:schemeClr>
              </a:buClr>
              <a:buSzPct val="200000"/>
              <a:buFont typeface="Arial" panose="020B0604020202020204" pitchFamily="34" charset="0"/>
              <a:buChar char="•"/>
            </a:pPr>
            <a:endParaRPr lang="en-US" u="sng" dirty="0">
              <a:solidFill>
                <a:srgbClr val="FFFF00"/>
              </a:solidFill>
              <a:highlight>
                <a:srgbClr val="808080"/>
              </a:highlight>
              <a:latin typeface="Abadi" panose="020B0604020104020204" pitchFamily="34" charset="0"/>
            </a:endParaRPr>
          </a:p>
          <a:p>
            <a:pPr>
              <a:buClr>
                <a:schemeClr val="tx2">
                  <a:lumMod val="60000"/>
                  <a:lumOff val="40000"/>
                </a:schemeClr>
              </a:buClr>
              <a:buSzPct val="200000"/>
            </a:pPr>
            <a:endParaRPr lang="en-US" u="sng" dirty="0">
              <a:solidFill>
                <a:srgbClr val="FFFF00"/>
              </a:solidFill>
              <a:highlight>
                <a:srgbClr val="808080"/>
              </a:highlight>
              <a:latin typeface="Abadi" panose="020B0604020104020204" pitchFamily="34" charset="0"/>
            </a:endParaRPr>
          </a:p>
          <a:p>
            <a:pPr marL="285750" indent="-285750">
              <a:buClr>
                <a:schemeClr val="tx2">
                  <a:lumMod val="60000"/>
                  <a:lumOff val="40000"/>
                </a:schemeClr>
              </a:buClr>
              <a:buSzPct val="200000"/>
              <a:buFont typeface="Arial" panose="020B0604020202020204" pitchFamily="34" charset="0"/>
              <a:buChar char="•"/>
            </a:pPr>
            <a:endParaRPr lang="en-US" u="sng" dirty="0">
              <a:solidFill>
                <a:srgbClr val="FFFF00"/>
              </a:solidFill>
              <a:highlight>
                <a:srgbClr val="808080"/>
              </a:highlight>
              <a:latin typeface="Abadi" panose="020B0604020104020204" pitchFamily="34" charset="0"/>
            </a:endParaRPr>
          </a:p>
          <a:p>
            <a:pPr marL="285750" indent="-285750">
              <a:buClr>
                <a:schemeClr val="tx2">
                  <a:lumMod val="60000"/>
                  <a:lumOff val="40000"/>
                </a:schemeClr>
              </a:buClr>
              <a:buSzPct val="200000"/>
              <a:buFont typeface="Arial" panose="020B0604020202020204" pitchFamily="34" charset="0"/>
              <a:buChar char="•"/>
            </a:pPr>
            <a:r>
              <a:rPr lang="en-US" dirty="0">
                <a:solidFill>
                  <a:srgbClr val="FFFF00"/>
                </a:solidFill>
                <a:highlight>
                  <a:srgbClr val="808080"/>
                </a:highlight>
                <a:latin typeface="Abadi" panose="020B0604020104020204" pitchFamily="34" charset="0"/>
              </a:rPr>
              <a:t>Spending percentage  shows that new customers new customer spend less compared to long-term customers.</a:t>
            </a:r>
          </a:p>
          <a:p>
            <a:pPr marL="285750" indent="-285750">
              <a:buClr>
                <a:schemeClr val="tx2">
                  <a:lumMod val="60000"/>
                  <a:lumOff val="40000"/>
                </a:schemeClr>
              </a:buClr>
              <a:buSzPct val="200000"/>
              <a:buFont typeface="Arial" panose="020B0604020202020204" pitchFamily="34" charset="0"/>
              <a:buChar char="•"/>
            </a:pPr>
            <a:endParaRPr lang="en-US" dirty="0">
              <a:solidFill>
                <a:schemeClr val="accent1">
                  <a:lumMod val="95000"/>
                </a:schemeClr>
              </a:solidFill>
            </a:endParaRPr>
          </a:p>
        </p:txBody>
      </p:sp>
      <p:pic>
        <p:nvPicPr>
          <p:cNvPr id="2" name="Picture 1" descr="A table with numbers and a number on it&#10;&#10;Description automatically generated">
            <a:extLst>
              <a:ext uri="{FF2B5EF4-FFF2-40B4-BE49-F238E27FC236}">
                <a16:creationId xmlns:a16="http://schemas.microsoft.com/office/drawing/2014/main" id="{CBEDA966-25F8-E6F5-8845-ED7366D944B0}"/>
              </a:ext>
            </a:extLst>
          </p:cNvPr>
          <p:cNvPicPr>
            <a:picLocks noChangeAspect="1"/>
          </p:cNvPicPr>
          <p:nvPr/>
        </p:nvPicPr>
        <p:blipFill>
          <a:blip r:embed="rId4"/>
          <a:stretch>
            <a:fillRect/>
          </a:stretch>
        </p:blipFill>
        <p:spPr>
          <a:xfrm>
            <a:off x="356698" y="4307056"/>
            <a:ext cx="4807071" cy="1442292"/>
          </a:xfrm>
          <a:prstGeom prst="rect">
            <a:avLst/>
          </a:prstGeom>
        </p:spPr>
      </p:pic>
    </p:spTree>
    <p:extLst>
      <p:ext uri="{BB962C8B-B14F-4D97-AF65-F5344CB8AC3E}">
        <p14:creationId xmlns:p14="http://schemas.microsoft.com/office/powerpoint/2010/main" val="3365834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5966FE-704C-78D5-95A0-C301151CFE5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7385847-4282-B34E-F329-EBF826E9A1AC}"/>
              </a:ext>
            </a:extLst>
          </p:cNvPr>
          <p:cNvSpPr/>
          <p:nvPr/>
        </p:nvSpPr>
        <p:spPr>
          <a:xfrm>
            <a:off x="0" y="0"/>
            <a:ext cx="12192000" cy="68580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DEC3885-494D-CAC0-7E87-F2652A3A5961}"/>
              </a:ext>
            </a:extLst>
          </p:cNvPr>
          <p:cNvGrpSpPr/>
          <p:nvPr/>
        </p:nvGrpSpPr>
        <p:grpSpPr>
          <a:xfrm>
            <a:off x="10980751" y="5720218"/>
            <a:ext cx="1960725" cy="1361164"/>
            <a:chOff x="7577981" y="3681541"/>
            <a:chExt cx="1960725" cy="1361164"/>
          </a:xfrm>
        </p:grpSpPr>
        <p:sp>
          <p:nvSpPr>
            <p:cNvPr id="7" name="Google Shape;141;p20">
              <a:extLst>
                <a:ext uri="{FF2B5EF4-FFF2-40B4-BE49-F238E27FC236}">
                  <a16:creationId xmlns:a16="http://schemas.microsoft.com/office/drawing/2014/main" id="{60C7B41C-647E-95F9-43FC-DBA88A04F55D}"/>
                </a:ext>
              </a:extLst>
            </p:cNvPr>
            <p:cNvSpPr/>
            <p:nvPr/>
          </p:nvSpPr>
          <p:spPr>
            <a:xfrm rot="1834879">
              <a:off x="7935399" y="4604805"/>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p20">
              <a:extLst>
                <a:ext uri="{FF2B5EF4-FFF2-40B4-BE49-F238E27FC236}">
                  <a16:creationId xmlns:a16="http://schemas.microsoft.com/office/drawing/2014/main" id="{DBEFF8FB-EB1E-F105-B2A3-F53CB63BF1E0}"/>
                </a:ext>
              </a:extLst>
            </p:cNvPr>
            <p:cNvSpPr/>
            <p:nvPr/>
          </p:nvSpPr>
          <p:spPr>
            <a:xfrm rot="1835340">
              <a:off x="7718142" y="4056240"/>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4;p20">
              <a:extLst>
                <a:ext uri="{FF2B5EF4-FFF2-40B4-BE49-F238E27FC236}">
                  <a16:creationId xmlns:a16="http://schemas.microsoft.com/office/drawing/2014/main" id="{5C5FDE44-4EF9-7CCF-08B3-7C995253CDAD}"/>
                </a:ext>
              </a:extLst>
            </p:cNvPr>
            <p:cNvSpPr/>
            <p:nvPr/>
          </p:nvSpPr>
          <p:spPr>
            <a:xfrm rot="1835532">
              <a:off x="7982525" y="4900136"/>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5;p20">
              <a:extLst>
                <a:ext uri="{FF2B5EF4-FFF2-40B4-BE49-F238E27FC236}">
                  <a16:creationId xmlns:a16="http://schemas.microsoft.com/office/drawing/2014/main" id="{E01EB0D5-46A7-62B0-0FE9-27C8689F78F3}"/>
                </a:ext>
              </a:extLst>
            </p:cNvPr>
            <p:cNvSpPr/>
            <p:nvPr/>
          </p:nvSpPr>
          <p:spPr>
            <a:xfrm rot="1834341">
              <a:off x="8736968" y="4129572"/>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6;p20">
              <a:extLst>
                <a:ext uri="{FF2B5EF4-FFF2-40B4-BE49-F238E27FC236}">
                  <a16:creationId xmlns:a16="http://schemas.microsoft.com/office/drawing/2014/main" id="{6344F161-C567-6EC0-7DC8-6AB95BEA935F}"/>
                </a:ext>
              </a:extLst>
            </p:cNvPr>
            <p:cNvSpPr/>
            <p:nvPr/>
          </p:nvSpPr>
          <p:spPr>
            <a:xfrm rot="1835670">
              <a:off x="7577981" y="3681541"/>
              <a:ext cx="118948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D1FA10B6-1989-215C-E623-DC76F944ADC1}"/>
              </a:ext>
            </a:extLst>
          </p:cNvPr>
          <p:cNvGrpSpPr/>
          <p:nvPr/>
        </p:nvGrpSpPr>
        <p:grpSpPr>
          <a:xfrm>
            <a:off x="-506399" y="-266988"/>
            <a:ext cx="1960725" cy="1361164"/>
            <a:chOff x="7577981" y="3681541"/>
            <a:chExt cx="1960725" cy="1361164"/>
          </a:xfrm>
        </p:grpSpPr>
        <p:sp>
          <p:nvSpPr>
            <p:cNvPr id="13" name="Google Shape;141;p20">
              <a:extLst>
                <a:ext uri="{FF2B5EF4-FFF2-40B4-BE49-F238E27FC236}">
                  <a16:creationId xmlns:a16="http://schemas.microsoft.com/office/drawing/2014/main" id="{DA594736-7E07-20F1-FAA5-408A9AE2E49A}"/>
                </a:ext>
              </a:extLst>
            </p:cNvPr>
            <p:cNvSpPr/>
            <p:nvPr/>
          </p:nvSpPr>
          <p:spPr>
            <a:xfrm rot="1834879">
              <a:off x="7935399" y="4604805"/>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2;p20">
              <a:extLst>
                <a:ext uri="{FF2B5EF4-FFF2-40B4-BE49-F238E27FC236}">
                  <a16:creationId xmlns:a16="http://schemas.microsoft.com/office/drawing/2014/main" id="{7A56A2D2-EDCC-F8DA-86F3-D44B1DD3C530}"/>
                </a:ext>
              </a:extLst>
            </p:cNvPr>
            <p:cNvSpPr/>
            <p:nvPr/>
          </p:nvSpPr>
          <p:spPr>
            <a:xfrm rot="1835340">
              <a:off x="7718142" y="4056240"/>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4;p20">
              <a:extLst>
                <a:ext uri="{FF2B5EF4-FFF2-40B4-BE49-F238E27FC236}">
                  <a16:creationId xmlns:a16="http://schemas.microsoft.com/office/drawing/2014/main" id="{F0FA3CA1-A7C4-A0E6-C44D-C64FB3280FAE}"/>
                </a:ext>
              </a:extLst>
            </p:cNvPr>
            <p:cNvSpPr/>
            <p:nvPr/>
          </p:nvSpPr>
          <p:spPr>
            <a:xfrm rot="1835532">
              <a:off x="7982525" y="4900136"/>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5;p20">
              <a:extLst>
                <a:ext uri="{FF2B5EF4-FFF2-40B4-BE49-F238E27FC236}">
                  <a16:creationId xmlns:a16="http://schemas.microsoft.com/office/drawing/2014/main" id="{4AAE48C8-7353-5628-D062-0C97C581CF3C}"/>
                </a:ext>
              </a:extLst>
            </p:cNvPr>
            <p:cNvSpPr/>
            <p:nvPr/>
          </p:nvSpPr>
          <p:spPr>
            <a:xfrm rot="1834341">
              <a:off x="8736968" y="4129572"/>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6;p20">
              <a:extLst>
                <a:ext uri="{FF2B5EF4-FFF2-40B4-BE49-F238E27FC236}">
                  <a16:creationId xmlns:a16="http://schemas.microsoft.com/office/drawing/2014/main" id="{53FA0CD7-D4E8-508E-F54D-65E86CF548A8}"/>
                </a:ext>
              </a:extLst>
            </p:cNvPr>
            <p:cNvSpPr/>
            <p:nvPr/>
          </p:nvSpPr>
          <p:spPr>
            <a:xfrm rot="1835670">
              <a:off x="7577981" y="3681541"/>
              <a:ext cx="118948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F4E8B181-C632-6140-2F3C-770406B1528D}"/>
              </a:ext>
            </a:extLst>
          </p:cNvPr>
          <p:cNvSpPr txBox="1"/>
          <p:nvPr/>
        </p:nvSpPr>
        <p:spPr>
          <a:xfrm>
            <a:off x="1633282" y="205672"/>
            <a:ext cx="9539415" cy="1446550"/>
          </a:xfrm>
          <a:prstGeom prst="rect">
            <a:avLst/>
          </a:prstGeom>
          <a:noFill/>
        </p:spPr>
        <p:txBody>
          <a:bodyPr wrap="square" rtlCol="0">
            <a:spAutoFit/>
          </a:bodyPr>
          <a:lstStyle/>
          <a:p>
            <a:pPr algn="ctr"/>
            <a:r>
              <a:rPr lang="en-US" sz="4400" b="1" dirty="0">
                <a:solidFill>
                  <a:schemeClr val="tx2">
                    <a:lumMod val="75000"/>
                  </a:schemeClr>
                </a:solidFill>
                <a:highlight>
                  <a:srgbClr val="000080"/>
                </a:highlight>
                <a:latin typeface="Lato" panose="020F0502020204030203" pitchFamily="34" charset="0"/>
                <a:ea typeface="Lato" panose="020F0502020204030203" pitchFamily="34" charset="0"/>
                <a:cs typeface="Lato" panose="020F0502020204030203" pitchFamily="34" charset="0"/>
              </a:rPr>
              <a:t> Geographic Location  Based  Analysis</a:t>
            </a:r>
          </a:p>
        </p:txBody>
      </p:sp>
      <p:cxnSp>
        <p:nvCxnSpPr>
          <p:cNvPr id="5" name="Straight Connector 4">
            <a:extLst>
              <a:ext uri="{FF2B5EF4-FFF2-40B4-BE49-F238E27FC236}">
                <a16:creationId xmlns:a16="http://schemas.microsoft.com/office/drawing/2014/main" id="{8E8F3BB8-2ECD-1F52-B13A-0EC08A8FC6BB}"/>
              </a:ext>
            </a:extLst>
          </p:cNvPr>
          <p:cNvCxnSpPr>
            <a:cxnSpLocks/>
          </p:cNvCxnSpPr>
          <p:nvPr/>
        </p:nvCxnSpPr>
        <p:spPr>
          <a:xfrm>
            <a:off x="6260840" y="1745529"/>
            <a:ext cx="0" cy="4159613"/>
          </a:xfrm>
          <a:prstGeom prst="line">
            <a:avLst/>
          </a:prstGeom>
          <a:ln>
            <a:solidFill>
              <a:schemeClr val="tx2"/>
            </a:solidFill>
          </a:ln>
          <a:effectLst>
            <a:glow rad="63500">
              <a:schemeClr val="accent1">
                <a:satMod val="175000"/>
                <a:alpha val="40000"/>
              </a:schemeClr>
            </a:glow>
          </a:effectLst>
        </p:spPr>
        <p:style>
          <a:lnRef idx="3">
            <a:schemeClr val="dk1"/>
          </a:lnRef>
          <a:fillRef idx="0">
            <a:schemeClr val="dk1"/>
          </a:fillRef>
          <a:effectRef idx="2">
            <a:schemeClr val="dk1"/>
          </a:effectRef>
          <a:fontRef idx="minor">
            <a:schemeClr val="tx1"/>
          </a:fontRef>
        </p:style>
      </p:cxnSp>
      <p:pic>
        <p:nvPicPr>
          <p:cNvPr id="20" name="Picture 19" descr="A pie chart with numbers and a number of people&#10;&#10;Description automatically generated">
            <a:extLst>
              <a:ext uri="{FF2B5EF4-FFF2-40B4-BE49-F238E27FC236}">
                <a16:creationId xmlns:a16="http://schemas.microsoft.com/office/drawing/2014/main" id="{CE7B1CA6-2BDE-C69F-BDA3-6D1F3DD94980}"/>
              </a:ext>
            </a:extLst>
          </p:cNvPr>
          <p:cNvPicPr>
            <a:picLocks noChangeAspect="1"/>
          </p:cNvPicPr>
          <p:nvPr/>
        </p:nvPicPr>
        <p:blipFill rotWithShape="1">
          <a:blip r:embed="rId3">
            <a:extLst>
              <a:ext uri="{28A0092B-C50C-407E-A947-70E740481C1C}">
                <a14:useLocalDpi xmlns:a14="http://schemas.microsoft.com/office/drawing/2010/main" val="0"/>
              </a:ext>
            </a:extLst>
          </a:blip>
          <a:srcRect l="5576" t="1716" r="3626" b="3353"/>
          <a:stretch/>
        </p:blipFill>
        <p:spPr>
          <a:xfrm>
            <a:off x="174699" y="1756545"/>
            <a:ext cx="2528424" cy="2228298"/>
          </a:xfrm>
          <a:prstGeom prst="rect">
            <a:avLst/>
          </a:prstGeom>
        </p:spPr>
      </p:pic>
      <p:pic>
        <p:nvPicPr>
          <p:cNvPr id="23" name="Picture 22" descr="A chart of a number of people&#10;&#10;Description automatically generated with medium confidence">
            <a:extLst>
              <a:ext uri="{FF2B5EF4-FFF2-40B4-BE49-F238E27FC236}">
                <a16:creationId xmlns:a16="http://schemas.microsoft.com/office/drawing/2014/main" id="{0868042F-8651-DB63-2C17-2646102A3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801" y="4295535"/>
            <a:ext cx="2332220" cy="1609607"/>
          </a:xfrm>
          <a:prstGeom prst="rect">
            <a:avLst/>
          </a:prstGeom>
        </p:spPr>
      </p:pic>
      <p:pic>
        <p:nvPicPr>
          <p:cNvPr id="24" name="Picture 23">
            <a:extLst>
              <a:ext uri="{FF2B5EF4-FFF2-40B4-BE49-F238E27FC236}">
                <a16:creationId xmlns:a16="http://schemas.microsoft.com/office/drawing/2014/main" id="{07E599AB-F2B2-5658-CADF-08BD85F81F3B}"/>
              </a:ext>
            </a:extLst>
          </p:cNvPr>
          <p:cNvPicPr>
            <a:picLocks noChangeAspect="1"/>
          </p:cNvPicPr>
          <p:nvPr/>
        </p:nvPicPr>
        <p:blipFill rotWithShape="1">
          <a:blip r:embed="rId5">
            <a:extLst>
              <a:ext uri="{28A0092B-C50C-407E-A947-70E740481C1C}">
                <a14:useLocalDpi xmlns:a14="http://schemas.microsoft.com/office/drawing/2010/main" val="0"/>
              </a:ext>
            </a:extLst>
          </a:blip>
          <a:srcRect l="3363" b="10272"/>
          <a:stretch/>
        </p:blipFill>
        <p:spPr>
          <a:xfrm>
            <a:off x="2919803" y="3362062"/>
            <a:ext cx="3261208" cy="1091265"/>
          </a:xfrm>
          <a:prstGeom prst="rect">
            <a:avLst/>
          </a:prstGeom>
        </p:spPr>
      </p:pic>
      <p:pic>
        <p:nvPicPr>
          <p:cNvPr id="25" name="Picture 24" descr="A close-up of a graph&#10;&#10;Description automatically generated">
            <a:extLst>
              <a:ext uri="{FF2B5EF4-FFF2-40B4-BE49-F238E27FC236}">
                <a16:creationId xmlns:a16="http://schemas.microsoft.com/office/drawing/2014/main" id="{D8935038-041A-5FDD-875D-884147917EA5}"/>
              </a:ext>
            </a:extLst>
          </p:cNvPr>
          <p:cNvPicPr>
            <a:picLocks noChangeAspect="1"/>
          </p:cNvPicPr>
          <p:nvPr/>
        </p:nvPicPr>
        <p:blipFill rotWithShape="1">
          <a:blip r:embed="rId6">
            <a:extLst>
              <a:ext uri="{28A0092B-C50C-407E-A947-70E740481C1C}">
                <a14:useLocalDpi xmlns:a14="http://schemas.microsoft.com/office/drawing/2010/main" val="0"/>
              </a:ext>
            </a:extLst>
          </a:blip>
          <a:srcRect b="14295"/>
          <a:stretch/>
        </p:blipFill>
        <p:spPr>
          <a:xfrm>
            <a:off x="2918130" y="1941211"/>
            <a:ext cx="3261209" cy="1052813"/>
          </a:xfrm>
          <a:prstGeom prst="rect">
            <a:avLst/>
          </a:prstGeom>
        </p:spPr>
      </p:pic>
      <p:pic>
        <p:nvPicPr>
          <p:cNvPr id="26" name="Picture 25" descr="A close-up of a graph&#10;&#10;Description automatically generated">
            <a:extLst>
              <a:ext uri="{FF2B5EF4-FFF2-40B4-BE49-F238E27FC236}">
                <a16:creationId xmlns:a16="http://schemas.microsoft.com/office/drawing/2014/main" id="{049B85BE-87FD-1E1D-8691-8ED36507EDDF}"/>
              </a:ext>
            </a:extLst>
          </p:cNvPr>
          <p:cNvPicPr>
            <a:picLocks noChangeAspect="1"/>
          </p:cNvPicPr>
          <p:nvPr/>
        </p:nvPicPr>
        <p:blipFill rotWithShape="1">
          <a:blip r:embed="rId7">
            <a:extLst>
              <a:ext uri="{28A0092B-C50C-407E-A947-70E740481C1C}">
                <a14:useLocalDpi xmlns:a14="http://schemas.microsoft.com/office/drawing/2010/main" val="0"/>
              </a:ext>
            </a:extLst>
          </a:blip>
          <a:srcRect l="3263" r="213" b="11918"/>
          <a:stretch/>
        </p:blipFill>
        <p:spPr>
          <a:xfrm>
            <a:off x="2904291" y="4834494"/>
            <a:ext cx="3292232" cy="1118766"/>
          </a:xfrm>
          <a:prstGeom prst="rect">
            <a:avLst/>
          </a:prstGeom>
        </p:spPr>
      </p:pic>
      <p:sp>
        <p:nvSpPr>
          <p:cNvPr id="28" name="TextBox 27">
            <a:extLst>
              <a:ext uri="{FF2B5EF4-FFF2-40B4-BE49-F238E27FC236}">
                <a16:creationId xmlns:a16="http://schemas.microsoft.com/office/drawing/2014/main" id="{65B49668-22FE-1502-53BF-B5A8488017D5}"/>
              </a:ext>
            </a:extLst>
          </p:cNvPr>
          <p:cNvSpPr txBox="1"/>
          <p:nvPr/>
        </p:nvSpPr>
        <p:spPr>
          <a:xfrm>
            <a:off x="6525515" y="2306790"/>
            <a:ext cx="5177960" cy="3139321"/>
          </a:xfrm>
          <a:prstGeom prst="rect">
            <a:avLst/>
          </a:prstGeom>
          <a:noFill/>
        </p:spPr>
        <p:txBody>
          <a:bodyPr wrap="square" rtlCol="0">
            <a:spAutoFit/>
          </a:bodyPr>
          <a:lstStyle/>
          <a:p>
            <a:pPr marL="285750" indent="-285750">
              <a:buClr>
                <a:schemeClr val="tx2">
                  <a:lumMod val="60000"/>
                  <a:lumOff val="40000"/>
                </a:schemeClr>
              </a:buClr>
              <a:buSzPct val="200000"/>
              <a:buFont typeface="Arial" panose="020B0604020202020204" pitchFamily="34" charset="0"/>
              <a:buChar char="•"/>
            </a:pPr>
            <a:r>
              <a:rPr lang="en-US" dirty="0">
                <a:solidFill>
                  <a:srgbClr val="FFFF00"/>
                </a:solidFill>
                <a:highlight>
                  <a:srgbClr val="808080"/>
                </a:highlight>
                <a:latin typeface="Abadi" panose="020B0604020104020204" pitchFamily="34" charset="0"/>
              </a:rPr>
              <a:t>There are a various location specific factors influencing the customer -bank relation</a:t>
            </a:r>
          </a:p>
          <a:p>
            <a:pPr marL="285750" indent="-285750">
              <a:buClr>
                <a:schemeClr val="tx2">
                  <a:lumMod val="60000"/>
                  <a:lumOff val="40000"/>
                </a:schemeClr>
              </a:buClr>
              <a:buSzPct val="200000"/>
              <a:buFont typeface="Arial" panose="020B0604020202020204" pitchFamily="34" charset="0"/>
              <a:buChar char="•"/>
            </a:pPr>
            <a:endParaRPr lang="en-US" dirty="0">
              <a:solidFill>
                <a:srgbClr val="FFFF00"/>
              </a:solidFill>
              <a:highlight>
                <a:srgbClr val="808080"/>
              </a:highlight>
              <a:latin typeface="Abadi" panose="020B0604020104020204" pitchFamily="34" charset="0"/>
            </a:endParaRPr>
          </a:p>
          <a:p>
            <a:pPr>
              <a:buClr>
                <a:schemeClr val="tx2">
                  <a:lumMod val="60000"/>
                  <a:lumOff val="40000"/>
                </a:schemeClr>
              </a:buClr>
              <a:buSzPct val="200000"/>
            </a:pPr>
            <a:endParaRPr lang="en-US" dirty="0">
              <a:solidFill>
                <a:srgbClr val="FFFF00"/>
              </a:solidFill>
              <a:highlight>
                <a:srgbClr val="808080"/>
              </a:highlight>
              <a:latin typeface="Abadi" panose="020B0604020104020204" pitchFamily="34" charset="0"/>
            </a:endParaRPr>
          </a:p>
          <a:p>
            <a:pPr marL="285750" indent="-285750">
              <a:buClr>
                <a:schemeClr val="tx2">
                  <a:lumMod val="60000"/>
                  <a:lumOff val="40000"/>
                </a:schemeClr>
              </a:buClr>
              <a:buSzPct val="200000"/>
              <a:buFont typeface="Arial" panose="020B0604020202020204" pitchFamily="34" charset="0"/>
              <a:buChar char="•"/>
            </a:pPr>
            <a:r>
              <a:rPr lang="en-US" dirty="0">
                <a:solidFill>
                  <a:srgbClr val="FFFF00"/>
                </a:solidFill>
                <a:highlight>
                  <a:srgbClr val="808080"/>
                </a:highlight>
                <a:latin typeface="Abadi" panose="020B0604020104020204" pitchFamily="34" charset="0"/>
              </a:rPr>
              <a:t>From the analysis Germany has the highest number  of customers churning (814 customers).</a:t>
            </a:r>
          </a:p>
          <a:p>
            <a:pPr marL="285750" indent="-285750">
              <a:buClr>
                <a:schemeClr val="tx2">
                  <a:lumMod val="60000"/>
                  <a:lumOff val="40000"/>
                </a:schemeClr>
              </a:buClr>
              <a:buSzPct val="200000"/>
              <a:buFont typeface="Arial" panose="020B0604020202020204" pitchFamily="34" charset="0"/>
              <a:buChar char="•"/>
            </a:pPr>
            <a:endParaRPr lang="en-US" dirty="0">
              <a:solidFill>
                <a:srgbClr val="FFFF00"/>
              </a:solidFill>
              <a:highlight>
                <a:srgbClr val="808080"/>
              </a:highlight>
              <a:latin typeface="Abadi" panose="020B0604020104020204" pitchFamily="34" charset="0"/>
            </a:endParaRPr>
          </a:p>
          <a:p>
            <a:pPr marL="285750" indent="-285750">
              <a:buClr>
                <a:schemeClr val="tx2">
                  <a:lumMod val="60000"/>
                  <a:lumOff val="40000"/>
                </a:schemeClr>
              </a:buClr>
              <a:buSzPct val="200000"/>
              <a:buFont typeface="Arial" panose="020B0604020202020204" pitchFamily="34" charset="0"/>
              <a:buChar char="•"/>
            </a:pPr>
            <a:r>
              <a:rPr lang="en-US" dirty="0">
                <a:solidFill>
                  <a:srgbClr val="FFFF00"/>
                </a:solidFill>
                <a:highlight>
                  <a:srgbClr val="808080"/>
                </a:highlight>
                <a:latin typeface="Abadi" panose="020B0604020104020204" pitchFamily="34" charset="0"/>
              </a:rPr>
              <a:t>On analyzing economic factors  Germany has the highest average salary(101113) and average balance(119730)</a:t>
            </a:r>
          </a:p>
        </p:txBody>
      </p:sp>
      <p:sp>
        <p:nvSpPr>
          <p:cNvPr id="29" name="TextBox 28">
            <a:extLst>
              <a:ext uri="{FF2B5EF4-FFF2-40B4-BE49-F238E27FC236}">
                <a16:creationId xmlns:a16="http://schemas.microsoft.com/office/drawing/2014/main" id="{9B2A95C3-854A-F8E6-FD1E-981210B79CE3}"/>
              </a:ext>
            </a:extLst>
          </p:cNvPr>
          <p:cNvSpPr txBox="1"/>
          <p:nvPr/>
        </p:nvSpPr>
        <p:spPr>
          <a:xfrm>
            <a:off x="2948472" y="1588002"/>
            <a:ext cx="1315615" cy="369332"/>
          </a:xfrm>
          <a:prstGeom prst="rect">
            <a:avLst/>
          </a:prstGeom>
          <a:noFill/>
        </p:spPr>
        <p:txBody>
          <a:bodyPr wrap="square" rtlCol="0">
            <a:spAutoFit/>
          </a:bodyPr>
          <a:lstStyle/>
          <a:p>
            <a:r>
              <a:rPr lang="en-US" dirty="0">
                <a:highlight>
                  <a:srgbClr val="8E498A"/>
                </a:highlight>
              </a:rPr>
              <a:t>Germany</a:t>
            </a:r>
          </a:p>
        </p:txBody>
      </p:sp>
      <p:sp>
        <p:nvSpPr>
          <p:cNvPr id="31" name="TextBox 30">
            <a:extLst>
              <a:ext uri="{FF2B5EF4-FFF2-40B4-BE49-F238E27FC236}">
                <a16:creationId xmlns:a16="http://schemas.microsoft.com/office/drawing/2014/main" id="{A6A979A8-6E77-7A5B-FCD4-DE02335A9E8D}"/>
              </a:ext>
            </a:extLst>
          </p:cNvPr>
          <p:cNvSpPr txBox="1"/>
          <p:nvPr/>
        </p:nvSpPr>
        <p:spPr>
          <a:xfrm>
            <a:off x="2983447" y="2999731"/>
            <a:ext cx="1315615" cy="369332"/>
          </a:xfrm>
          <a:prstGeom prst="rect">
            <a:avLst/>
          </a:prstGeom>
          <a:noFill/>
        </p:spPr>
        <p:txBody>
          <a:bodyPr wrap="square" rtlCol="0">
            <a:spAutoFit/>
          </a:bodyPr>
          <a:lstStyle/>
          <a:p>
            <a:r>
              <a:rPr lang="en-US" dirty="0">
                <a:highlight>
                  <a:srgbClr val="8E498A"/>
                </a:highlight>
              </a:rPr>
              <a:t>France</a:t>
            </a:r>
          </a:p>
        </p:txBody>
      </p:sp>
      <p:sp>
        <p:nvSpPr>
          <p:cNvPr id="32" name="TextBox 31">
            <a:extLst>
              <a:ext uri="{FF2B5EF4-FFF2-40B4-BE49-F238E27FC236}">
                <a16:creationId xmlns:a16="http://schemas.microsoft.com/office/drawing/2014/main" id="{762493D7-AE46-E98C-53D3-58F4F351C281}"/>
              </a:ext>
            </a:extLst>
          </p:cNvPr>
          <p:cNvSpPr txBox="1"/>
          <p:nvPr/>
        </p:nvSpPr>
        <p:spPr>
          <a:xfrm>
            <a:off x="3064908" y="4487637"/>
            <a:ext cx="1315615" cy="369332"/>
          </a:xfrm>
          <a:prstGeom prst="rect">
            <a:avLst/>
          </a:prstGeom>
          <a:noFill/>
        </p:spPr>
        <p:txBody>
          <a:bodyPr wrap="square" rtlCol="0">
            <a:spAutoFit/>
          </a:bodyPr>
          <a:lstStyle/>
          <a:p>
            <a:r>
              <a:rPr lang="en-US" dirty="0">
                <a:highlight>
                  <a:srgbClr val="8E498A"/>
                </a:highlight>
              </a:rPr>
              <a:t>Spain</a:t>
            </a:r>
          </a:p>
        </p:txBody>
      </p:sp>
    </p:spTree>
    <p:extLst>
      <p:ext uri="{BB962C8B-B14F-4D97-AF65-F5344CB8AC3E}">
        <p14:creationId xmlns:p14="http://schemas.microsoft.com/office/powerpoint/2010/main" val="1171491896"/>
      </p:ext>
    </p:extLst>
  </p:cSld>
  <p:clrMapOvr>
    <a:masterClrMapping/>
  </p:clrMapOvr>
</p:sld>
</file>

<file path=ppt/theme/theme1.xml><?xml version="1.0" encoding="utf-8"?>
<a:theme xmlns:a="http://schemas.openxmlformats.org/drawingml/2006/main" name="Office Theme">
  <a:themeElements>
    <a:clrScheme name="Custom 361">
      <a:dk1>
        <a:srgbClr val="E7E7E7"/>
      </a:dk1>
      <a:lt1>
        <a:srgbClr val="2B3D5A"/>
      </a:lt1>
      <a:dk2>
        <a:srgbClr val="67FF94"/>
      </a:dk2>
      <a:lt2>
        <a:srgbClr val="8EFFD2"/>
      </a:lt2>
      <a:accent1>
        <a:srgbClr val="FFFFFF"/>
      </a:accent1>
      <a:accent2>
        <a:srgbClr val="FFFFFF"/>
      </a:accent2>
      <a:accent3>
        <a:srgbClr val="FFFFFF"/>
      </a:accent3>
      <a:accent4>
        <a:srgbClr val="FFFFFF"/>
      </a:accent4>
      <a:accent5>
        <a:srgbClr val="FFFFFF"/>
      </a:accent5>
      <a:accent6>
        <a:srgbClr val="FFFFFF"/>
      </a:accent6>
      <a:hlink>
        <a:srgbClr val="E7E7E7"/>
      </a:hlink>
      <a:folHlink>
        <a:srgbClr val="0097A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1559</TotalTime>
  <Words>761</Words>
  <Application>Microsoft Office PowerPoint</Application>
  <PresentationFormat>Widescreen</PresentationFormat>
  <Paragraphs>81</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Abadi</vt:lpstr>
      <vt:lpstr>Arial</vt:lpstr>
      <vt:lpstr>Calibri</vt:lpstr>
      <vt:lpstr>Calibri Light</vt:lpstr>
      <vt:lpstr>Karla</vt:lpstr>
      <vt:lpstr>Lato</vt:lpstr>
      <vt:lpstr>Lexend Deca</vt:lpstr>
      <vt:lpstr>Lora</vt:lpstr>
      <vt:lpstr>Seaford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Deckzi Solutions</dc:creator>
  <cp:lastModifiedBy>S Shabin</cp:lastModifiedBy>
  <cp:revision>14</cp:revision>
  <dcterms:created xsi:type="dcterms:W3CDTF">2023-02-15T08:10:06Z</dcterms:created>
  <dcterms:modified xsi:type="dcterms:W3CDTF">2024-04-20T16:54:23Z</dcterms:modified>
</cp:coreProperties>
</file>